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3" r:id="rId4"/>
    <p:sldId id="268" r:id="rId5"/>
    <p:sldId id="258" r:id="rId6"/>
    <p:sldId id="270" r:id="rId7"/>
    <p:sldId id="271" r:id="rId8"/>
    <p:sldId id="272" r:id="rId9"/>
    <p:sldId id="273" r:id="rId10"/>
    <p:sldId id="265" r:id="rId11"/>
    <p:sldId id="276" r:id="rId12"/>
    <p:sldId id="259" r:id="rId13"/>
    <p:sldId id="260" r:id="rId14"/>
    <p:sldId id="274" r:id="rId15"/>
    <p:sldId id="264" r:id="rId16"/>
    <p:sldId id="277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158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46" d="100"/>
          <a:sy n="46" d="100"/>
        </p:scale>
        <p:origin x="56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315F78-E03C-4EC6-A7CC-75C990AC34EF}" type="doc">
      <dgm:prSet loTypeId="urn:microsoft.com/office/officeart/2009/3/layout/StepUpProcess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296122CF-DB4D-491A-BFC3-A38F51D3DC41}">
      <dgm:prSet phldrT="[Text]" custT="1"/>
      <dgm:spPr/>
      <dgm:t>
        <a:bodyPr/>
        <a:lstStyle/>
        <a:p>
          <a:r>
            <a:rPr lang="en-US" sz="2100" b="1" dirty="0" smtClean="0">
              <a:solidFill>
                <a:srgbClr val="FF0066"/>
              </a:solidFill>
            </a:rPr>
            <a:t>1.  </a:t>
          </a:r>
          <a:r>
            <a:rPr lang="fi-FI" sz="2100" b="1" dirty="0" err="1" smtClean="0">
              <a:solidFill>
                <a:srgbClr val="FF0066"/>
              </a:solidFill>
            </a:rPr>
            <a:t>Формирование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современных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сестринских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услуг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b="0" dirty="0" err="1" smtClean="0">
              <a:solidFill>
                <a:srgbClr val="FF0066"/>
              </a:solidFill>
            </a:rPr>
            <a:t>для</a:t>
          </a:r>
          <a:r>
            <a:rPr lang="fi-FI" sz="2100" b="0" dirty="0" smtClean="0">
              <a:solidFill>
                <a:srgbClr val="FF0066"/>
              </a:solidFill>
            </a:rPr>
            <a:t> </a:t>
          </a:r>
          <a:r>
            <a:rPr lang="fi-FI" sz="2100" b="0" dirty="0" err="1" smtClean="0">
              <a:solidFill>
                <a:srgbClr val="FF0066"/>
              </a:solidFill>
            </a:rPr>
            <a:t>Казахстана</a:t>
          </a:r>
          <a:endParaRPr lang="en-US" sz="2100" b="0" dirty="0">
            <a:solidFill>
              <a:srgbClr val="FF0066"/>
            </a:solidFill>
          </a:endParaRPr>
        </a:p>
      </dgm:t>
    </dgm:pt>
    <dgm:pt modelId="{36552341-91A3-470D-8B87-CE0A34FF6E56}" type="parTrans" cxnId="{87A8E1AD-7CC2-4486-81FC-E3D800006C46}">
      <dgm:prSet/>
      <dgm:spPr/>
      <dgm:t>
        <a:bodyPr/>
        <a:lstStyle/>
        <a:p>
          <a:endParaRPr lang="en-US"/>
        </a:p>
      </dgm:t>
    </dgm:pt>
    <dgm:pt modelId="{F2964634-1EC8-4D2D-B521-8938DD13307F}" type="sibTrans" cxnId="{87A8E1AD-7CC2-4486-81FC-E3D800006C46}">
      <dgm:prSet/>
      <dgm:spPr/>
      <dgm:t>
        <a:bodyPr/>
        <a:lstStyle/>
        <a:p>
          <a:endParaRPr lang="en-US"/>
        </a:p>
      </dgm:t>
    </dgm:pt>
    <dgm:pt modelId="{B81D481E-C877-4578-8FE7-12A8130F2690}">
      <dgm:prSet phldrT="[Text]" custT="1"/>
      <dgm:spPr/>
      <dgm:t>
        <a:bodyPr/>
        <a:lstStyle/>
        <a:p>
          <a:r>
            <a:rPr lang="en-US" sz="2100" b="1" dirty="0" smtClean="0">
              <a:solidFill>
                <a:srgbClr val="FF0066"/>
              </a:solidFill>
            </a:rPr>
            <a:t>2. </a:t>
          </a:r>
          <a:r>
            <a:rPr lang="fi-FI" sz="2100" b="1" dirty="0" err="1" smtClean="0">
              <a:solidFill>
                <a:srgbClr val="FF0066"/>
              </a:solidFill>
            </a:rPr>
            <a:t>Внедрение</a:t>
          </a:r>
          <a:r>
            <a:rPr lang="fi-FI" sz="2100" b="1" dirty="0" smtClean="0">
              <a:solidFill>
                <a:srgbClr val="FF0066"/>
              </a:solidFill>
            </a:rPr>
            <a:t> </a:t>
          </a:r>
          <a:r>
            <a:rPr lang="fi-FI" sz="2100" dirty="0" smtClean="0">
              <a:solidFill>
                <a:srgbClr val="FF0066"/>
              </a:solidFill>
            </a:rPr>
            <a:t>SHIP </a:t>
          </a:r>
          <a:r>
            <a:rPr lang="fi-FI" sz="2100" dirty="0" err="1" smtClean="0">
              <a:solidFill>
                <a:srgbClr val="FF0066"/>
              </a:solidFill>
            </a:rPr>
            <a:t>для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модернизации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системы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образования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медсестер</a:t>
          </a:r>
          <a:r>
            <a:rPr lang="en-US" sz="2100" b="1" dirty="0" smtClean="0">
              <a:solidFill>
                <a:srgbClr val="FF0066"/>
              </a:solidFill>
            </a:rPr>
            <a:t> </a:t>
          </a:r>
          <a:endParaRPr lang="en-US" sz="2100" b="0" dirty="0">
            <a:solidFill>
              <a:srgbClr val="FF0066"/>
            </a:solidFill>
          </a:endParaRPr>
        </a:p>
      </dgm:t>
    </dgm:pt>
    <dgm:pt modelId="{B1850B61-31C6-4733-A027-1888D4078521}" type="parTrans" cxnId="{5B03D063-4A27-42FA-89DD-AD1369F3529E}">
      <dgm:prSet/>
      <dgm:spPr/>
      <dgm:t>
        <a:bodyPr/>
        <a:lstStyle/>
        <a:p>
          <a:endParaRPr lang="en-US"/>
        </a:p>
      </dgm:t>
    </dgm:pt>
    <dgm:pt modelId="{C55013A4-F4E5-420C-B718-BB50DA3449E5}" type="sibTrans" cxnId="{5B03D063-4A27-42FA-89DD-AD1369F3529E}">
      <dgm:prSet/>
      <dgm:spPr/>
      <dgm:t>
        <a:bodyPr/>
        <a:lstStyle/>
        <a:p>
          <a:endParaRPr lang="en-US"/>
        </a:p>
      </dgm:t>
    </dgm:pt>
    <dgm:pt modelId="{1E8240A6-2A1D-44F7-992F-28A9F5C18167}">
      <dgm:prSet phldrT="[Text]" custT="1"/>
      <dgm:spPr/>
      <dgm:t>
        <a:bodyPr/>
        <a:lstStyle/>
        <a:p>
          <a:r>
            <a:rPr lang="en-US" sz="2100" b="1" dirty="0" smtClean="0">
              <a:solidFill>
                <a:srgbClr val="FF0066"/>
              </a:solidFill>
            </a:rPr>
            <a:t>3. </a:t>
          </a:r>
          <a:r>
            <a:rPr lang="fi-FI" sz="2100" b="1" dirty="0" err="1" smtClean="0">
              <a:solidFill>
                <a:srgbClr val="FF0066"/>
              </a:solidFill>
            </a:rPr>
            <a:t>Нормирование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основ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для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реформирования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сестринских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услуг</a:t>
          </a:r>
          <a:r>
            <a:rPr lang="en-US" sz="2100" b="1" dirty="0" smtClean="0">
              <a:solidFill>
                <a:srgbClr val="FF0066"/>
              </a:solidFill>
            </a:rPr>
            <a:t> </a:t>
          </a:r>
          <a:endParaRPr lang="en-US" sz="2100" b="0" dirty="0">
            <a:solidFill>
              <a:srgbClr val="FF0066"/>
            </a:solidFill>
          </a:endParaRPr>
        </a:p>
      </dgm:t>
    </dgm:pt>
    <dgm:pt modelId="{D7BB15A2-26B1-4B2F-B20C-EF5B746C8B63}" type="parTrans" cxnId="{E07A6B7B-FA63-4A18-B099-8AC1D9CEE8E8}">
      <dgm:prSet/>
      <dgm:spPr/>
      <dgm:t>
        <a:bodyPr/>
        <a:lstStyle/>
        <a:p>
          <a:endParaRPr lang="en-US"/>
        </a:p>
      </dgm:t>
    </dgm:pt>
    <dgm:pt modelId="{C7207486-DCB2-42F3-BA08-C618DE46565C}" type="sibTrans" cxnId="{E07A6B7B-FA63-4A18-B099-8AC1D9CEE8E8}">
      <dgm:prSet/>
      <dgm:spPr/>
      <dgm:t>
        <a:bodyPr/>
        <a:lstStyle/>
        <a:p>
          <a:endParaRPr lang="en-US"/>
        </a:p>
      </dgm:t>
    </dgm:pt>
    <dgm:pt modelId="{DA3DBEBA-4786-41D5-AE80-37B05AAB1BB2}">
      <dgm:prSet phldrT="[Text]" custT="1"/>
      <dgm:spPr/>
      <dgm:t>
        <a:bodyPr/>
        <a:lstStyle/>
        <a:p>
          <a:r>
            <a:rPr lang="en-GB" sz="2100" b="0" dirty="0" smtClean="0">
              <a:solidFill>
                <a:srgbClr val="FF0066"/>
              </a:solidFill>
            </a:rPr>
            <a:t>4. </a:t>
          </a:r>
          <a:r>
            <a:rPr lang="fi-FI" sz="2100" dirty="0" err="1" smtClean="0">
              <a:solidFill>
                <a:srgbClr val="FF0066"/>
              </a:solidFill>
            </a:rPr>
            <a:t>Путь</a:t>
          </a:r>
          <a:r>
            <a:rPr lang="fi-FI" sz="2100" dirty="0" smtClean="0">
              <a:solidFill>
                <a:srgbClr val="FF0066"/>
              </a:solidFill>
            </a:rPr>
            <a:t> к </a:t>
          </a:r>
          <a:r>
            <a:rPr lang="fi-FI" sz="2100" b="1" dirty="0" err="1" smtClean="0">
              <a:solidFill>
                <a:srgbClr val="FF0066"/>
              </a:solidFill>
            </a:rPr>
            <a:t>выполнению</a:t>
          </a:r>
          <a:r>
            <a:rPr lang="fi-FI" sz="2100" dirty="0" smtClean="0">
              <a:solidFill>
                <a:srgbClr val="FF0066"/>
              </a:solidFill>
            </a:rPr>
            <a:t> и </a:t>
          </a:r>
          <a:r>
            <a:rPr lang="fi-FI" sz="2100" dirty="0" err="1" smtClean="0">
              <a:solidFill>
                <a:srgbClr val="FF0066"/>
              </a:solidFill>
            </a:rPr>
            <a:t>дальнейшему</a:t>
          </a:r>
          <a:r>
            <a:rPr lang="fi-FI" sz="2100" dirty="0" smtClean="0">
              <a:solidFill>
                <a:srgbClr val="FF0066"/>
              </a:solidFill>
            </a:rPr>
            <a:t> </a:t>
          </a:r>
          <a:r>
            <a:rPr lang="fi-FI" sz="2100" dirty="0" err="1" smtClean="0">
              <a:solidFill>
                <a:srgbClr val="FF0066"/>
              </a:solidFill>
            </a:rPr>
            <a:t>развитию</a:t>
          </a:r>
          <a:endParaRPr lang="en-US" sz="2100" b="0" dirty="0">
            <a:solidFill>
              <a:srgbClr val="FF0066"/>
            </a:solidFill>
          </a:endParaRPr>
        </a:p>
      </dgm:t>
    </dgm:pt>
    <dgm:pt modelId="{F098A6EA-A288-4228-B171-45BF141E726D}" type="parTrans" cxnId="{FE93F02A-B51A-41EC-8FC7-3DE852974015}">
      <dgm:prSet/>
      <dgm:spPr/>
      <dgm:t>
        <a:bodyPr/>
        <a:lstStyle/>
        <a:p>
          <a:endParaRPr lang="en-US"/>
        </a:p>
      </dgm:t>
    </dgm:pt>
    <dgm:pt modelId="{E720C37B-5D71-4263-9B9B-B39034025438}" type="sibTrans" cxnId="{FE93F02A-B51A-41EC-8FC7-3DE852974015}">
      <dgm:prSet/>
      <dgm:spPr/>
      <dgm:t>
        <a:bodyPr/>
        <a:lstStyle/>
        <a:p>
          <a:endParaRPr lang="en-US"/>
        </a:p>
      </dgm:t>
    </dgm:pt>
    <dgm:pt modelId="{12787084-1072-47C6-A6E5-9CB31D4F5292}" type="pres">
      <dgm:prSet presAssocID="{C9315F78-E03C-4EC6-A7CC-75C990AC34E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2493E309-BF7C-4DF1-9217-39407F347EC0}" type="pres">
      <dgm:prSet presAssocID="{296122CF-DB4D-491A-BFC3-A38F51D3DC41}" presName="composite" presStyleCnt="0"/>
      <dgm:spPr/>
    </dgm:pt>
    <dgm:pt modelId="{86082CDA-31DE-48AF-BED5-20433B05E52A}" type="pres">
      <dgm:prSet presAssocID="{296122CF-DB4D-491A-BFC3-A38F51D3DC41}" presName="LShape" presStyleLbl="alignNode1" presStyleIdx="0" presStyleCnt="7"/>
      <dgm:spPr/>
    </dgm:pt>
    <dgm:pt modelId="{EE756B64-B6F9-4083-87CF-C9980207A6AA}" type="pres">
      <dgm:prSet presAssocID="{296122CF-DB4D-491A-BFC3-A38F51D3DC41}" presName="ParentText" presStyleLbl="revTx" presStyleIdx="0" presStyleCnt="4" custScaleX="125563" custLinFactNeighborX="16253" custLinFactNeighborY="-7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71E72C-B98B-4DCD-B4DA-C70025B842B1}" type="pres">
      <dgm:prSet presAssocID="{296122CF-DB4D-491A-BFC3-A38F51D3DC41}" presName="Triangle" presStyleLbl="alignNode1" presStyleIdx="1" presStyleCnt="7"/>
      <dgm:spPr/>
    </dgm:pt>
    <dgm:pt modelId="{82189861-FBBA-4A73-97A7-B40C6BEC2C76}" type="pres">
      <dgm:prSet presAssocID="{F2964634-1EC8-4D2D-B521-8938DD13307F}" presName="sibTrans" presStyleCnt="0"/>
      <dgm:spPr/>
    </dgm:pt>
    <dgm:pt modelId="{F9438FEC-98C7-4C79-8D88-37F34C5FDE29}" type="pres">
      <dgm:prSet presAssocID="{F2964634-1EC8-4D2D-B521-8938DD13307F}" presName="space" presStyleCnt="0"/>
      <dgm:spPr/>
    </dgm:pt>
    <dgm:pt modelId="{FF0613D0-A722-41A7-8D94-C4CC663C73CC}" type="pres">
      <dgm:prSet presAssocID="{B81D481E-C877-4578-8FE7-12A8130F2690}" presName="composite" presStyleCnt="0"/>
      <dgm:spPr/>
    </dgm:pt>
    <dgm:pt modelId="{5333B91B-EC81-4FD9-80DE-8E7A6A3E07FD}" type="pres">
      <dgm:prSet presAssocID="{B81D481E-C877-4578-8FE7-12A8130F2690}" presName="LShape" presStyleLbl="alignNode1" presStyleIdx="2" presStyleCnt="7"/>
      <dgm:spPr/>
    </dgm:pt>
    <dgm:pt modelId="{907DAD8F-60AA-460E-9549-B016C19F2737}" type="pres">
      <dgm:prSet presAssocID="{B81D481E-C877-4578-8FE7-12A8130F2690}" presName="ParentText" presStyleLbl="revTx" presStyleIdx="1" presStyleCnt="4" custScaleX="130805" custLinFactNeighborX="18284" custLinFactNeighborY="15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48F85-458B-44AF-A9EB-24899C03D213}" type="pres">
      <dgm:prSet presAssocID="{B81D481E-C877-4578-8FE7-12A8130F2690}" presName="Triangle" presStyleLbl="alignNode1" presStyleIdx="3" presStyleCnt="7"/>
      <dgm:spPr/>
    </dgm:pt>
    <dgm:pt modelId="{C2A2C048-5961-4073-957B-892CC5537664}" type="pres">
      <dgm:prSet presAssocID="{C55013A4-F4E5-420C-B718-BB50DA3449E5}" presName="sibTrans" presStyleCnt="0"/>
      <dgm:spPr/>
    </dgm:pt>
    <dgm:pt modelId="{5EE7DC2F-40BF-4D39-9F2A-A4C67E8BD205}" type="pres">
      <dgm:prSet presAssocID="{C55013A4-F4E5-420C-B718-BB50DA3449E5}" presName="space" presStyleCnt="0"/>
      <dgm:spPr/>
    </dgm:pt>
    <dgm:pt modelId="{1334EF4C-738A-4C9F-9457-D23096395B0C}" type="pres">
      <dgm:prSet presAssocID="{1E8240A6-2A1D-44F7-992F-28A9F5C18167}" presName="composite" presStyleCnt="0"/>
      <dgm:spPr/>
    </dgm:pt>
    <dgm:pt modelId="{124DD535-7958-4BBC-9A94-B74EBC051783}" type="pres">
      <dgm:prSet presAssocID="{1E8240A6-2A1D-44F7-992F-28A9F5C18167}" presName="LShape" presStyleLbl="alignNode1" presStyleIdx="4" presStyleCnt="7"/>
      <dgm:spPr/>
    </dgm:pt>
    <dgm:pt modelId="{426EF7A1-D46E-4BE6-BAEA-38430CFC12A5}" type="pres">
      <dgm:prSet presAssocID="{1E8240A6-2A1D-44F7-992F-28A9F5C18167}" presName="ParentText" presStyleLbl="revTx" presStyleIdx="2" presStyleCnt="4" custScaleX="1128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B21F1-0B66-43D4-A661-529DED20E978}" type="pres">
      <dgm:prSet presAssocID="{1E8240A6-2A1D-44F7-992F-28A9F5C18167}" presName="Triangle" presStyleLbl="alignNode1" presStyleIdx="5" presStyleCnt="7"/>
      <dgm:spPr/>
    </dgm:pt>
    <dgm:pt modelId="{1E96F270-E678-4E46-8F0F-66F0949FEB0E}" type="pres">
      <dgm:prSet presAssocID="{C7207486-DCB2-42F3-BA08-C618DE46565C}" presName="sibTrans" presStyleCnt="0"/>
      <dgm:spPr/>
    </dgm:pt>
    <dgm:pt modelId="{D2188FA3-2C9A-4D0F-AC82-8DB56A29F0A0}" type="pres">
      <dgm:prSet presAssocID="{C7207486-DCB2-42F3-BA08-C618DE46565C}" presName="space" presStyleCnt="0"/>
      <dgm:spPr/>
    </dgm:pt>
    <dgm:pt modelId="{3E96582C-9E38-4120-9267-F5A14A9C331B}" type="pres">
      <dgm:prSet presAssocID="{DA3DBEBA-4786-41D5-AE80-37B05AAB1BB2}" presName="composite" presStyleCnt="0"/>
      <dgm:spPr/>
    </dgm:pt>
    <dgm:pt modelId="{C7E29606-F249-431D-B353-C1F46A973BE4}" type="pres">
      <dgm:prSet presAssocID="{DA3DBEBA-4786-41D5-AE80-37B05AAB1BB2}" presName="LShape" presStyleLbl="alignNode1" presStyleIdx="6" presStyleCnt="7" custLinFactNeighborX="-17730" custLinFactNeighborY="-5087"/>
      <dgm:spPr/>
    </dgm:pt>
    <dgm:pt modelId="{AA185DE5-841A-4092-B4CB-2202D26D167B}" type="pres">
      <dgm:prSet presAssocID="{DA3DBEBA-4786-41D5-AE80-37B05AAB1BB2}" presName="ParentText" presStyleLbl="revTx" presStyleIdx="3" presStyleCnt="4" custScaleY="97504" custLinFactNeighborX="-16930" custLinFactNeighborY="-38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93F02A-B51A-41EC-8FC7-3DE852974015}" srcId="{C9315F78-E03C-4EC6-A7CC-75C990AC34EF}" destId="{DA3DBEBA-4786-41D5-AE80-37B05AAB1BB2}" srcOrd="3" destOrd="0" parTransId="{F098A6EA-A288-4228-B171-45BF141E726D}" sibTransId="{E720C37B-5D71-4263-9B9B-B39034025438}"/>
    <dgm:cxn modelId="{D30C22CB-B75D-43BE-AAED-A366A1639C71}" type="presOf" srcId="{DA3DBEBA-4786-41D5-AE80-37B05AAB1BB2}" destId="{AA185DE5-841A-4092-B4CB-2202D26D167B}" srcOrd="0" destOrd="0" presId="urn:microsoft.com/office/officeart/2009/3/layout/StepUpProcess"/>
    <dgm:cxn modelId="{91804D6F-C693-40E0-97F8-CD8524F56AA4}" type="presOf" srcId="{296122CF-DB4D-491A-BFC3-A38F51D3DC41}" destId="{EE756B64-B6F9-4083-87CF-C9980207A6AA}" srcOrd="0" destOrd="0" presId="urn:microsoft.com/office/officeart/2009/3/layout/StepUpProcess"/>
    <dgm:cxn modelId="{0A96CC40-7494-4122-B47C-A6C939466721}" type="presOf" srcId="{1E8240A6-2A1D-44F7-992F-28A9F5C18167}" destId="{426EF7A1-D46E-4BE6-BAEA-38430CFC12A5}" srcOrd="0" destOrd="0" presId="urn:microsoft.com/office/officeart/2009/3/layout/StepUpProcess"/>
    <dgm:cxn modelId="{5B03D063-4A27-42FA-89DD-AD1369F3529E}" srcId="{C9315F78-E03C-4EC6-A7CC-75C990AC34EF}" destId="{B81D481E-C877-4578-8FE7-12A8130F2690}" srcOrd="1" destOrd="0" parTransId="{B1850B61-31C6-4733-A027-1888D4078521}" sibTransId="{C55013A4-F4E5-420C-B718-BB50DA3449E5}"/>
    <dgm:cxn modelId="{E07A6B7B-FA63-4A18-B099-8AC1D9CEE8E8}" srcId="{C9315F78-E03C-4EC6-A7CC-75C990AC34EF}" destId="{1E8240A6-2A1D-44F7-992F-28A9F5C18167}" srcOrd="2" destOrd="0" parTransId="{D7BB15A2-26B1-4B2F-B20C-EF5B746C8B63}" sibTransId="{C7207486-DCB2-42F3-BA08-C618DE46565C}"/>
    <dgm:cxn modelId="{D96A9636-F0D7-4F73-8770-E649D9F0CCEB}" type="presOf" srcId="{C9315F78-E03C-4EC6-A7CC-75C990AC34EF}" destId="{12787084-1072-47C6-A6E5-9CB31D4F5292}" srcOrd="0" destOrd="0" presId="urn:microsoft.com/office/officeart/2009/3/layout/StepUpProcess"/>
    <dgm:cxn modelId="{DF791A8D-EA1F-4FB0-838F-45A4667835C6}" type="presOf" srcId="{B81D481E-C877-4578-8FE7-12A8130F2690}" destId="{907DAD8F-60AA-460E-9549-B016C19F2737}" srcOrd="0" destOrd="0" presId="urn:microsoft.com/office/officeart/2009/3/layout/StepUpProcess"/>
    <dgm:cxn modelId="{87A8E1AD-7CC2-4486-81FC-E3D800006C46}" srcId="{C9315F78-E03C-4EC6-A7CC-75C990AC34EF}" destId="{296122CF-DB4D-491A-BFC3-A38F51D3DC41}" srcOrd="0" destOrd="0" parTransId="{36552341-91A3-470D-8B87-CE0A34FF6E56}" sibTransId="{F2964634-1EC8-4D2D-B521-8938DD13307F}"/>
    <dgm:cxn modelId="{B5E346A4-A44E-47EC-891C-2F935A22883D}" type="presParOf" srcId="{12787084-1072-47C6-A6E5-9CB31D4F5292}" destId="{2493E309-BF7C-4DF1-9217-39407F347EC0}" srcOrd="0" destOrd="0" presId="urn:microsoft.com/office/officeart/2009/3/layout/StepUpProcess"/>
    <dgm:cxn modelId="{1F85B185-A947-4753-8A07-404D3E2B4929}" type="presParOf" srcId="{2493E309-BF7C-4DF1-9217-39407F347EC0}" destId="{86082CDA-31DE-48AF-BED5-20433B05E52A}" srcOrd="0" destOrd="0" presId="urn:microsoft.com/office/officeart/2009/3/layout/StepUpProcess"/>
    <dgm:cxn modelId="{FB0A8350-33B4-4D09-BB11-79CA2F296D56}" type="presParOf" srcId="{2493E309-BF7C-4DF1-9217-39407F347EC0}" destId="{EE756B64-B6F9-4083-87CF-C9980207A6AA}" srcOrd="1" destOrd="0" presId="urn:microsoft.com/office/officeart/2009/3/layout/StepUpProcess"/>
    <dgm:cxn modelId="{532C89BD-0B48-4B81-B49C-905E9DB48B08}" type="presParOf" srcId="{2493E309-BF7C-4DF1-9217-39407F347EC0}" destId="{C071E72C-B98B-4DCD-B4DA-C70025B842B1}" srcOrd="2" destOrd="0" presId="urn:microsoft.com/office/officeart/2009/3/layout/StepUpProcess"/>
    <dgm:cxn modelId="{22584933-C917-4ECE-82ED-6F8E54811FC4}" type="presParOf" srcId="{12787084-1072-47C6-A6E5-9CB31D4F5292}" destId="{82189861-FBBA-4A73-97A7-B40C6BEC2C76}" srcOrd="1" destOrd="0" presId="urn:microsoft.com/office/officeart/2009/3/layout/StepUpProcess"/>
    <dgm:cxn modelId="{8F905C04-C7B1-4816-8CD3-B11B443AE827}" type="presParOf" srcId="{82189861-FBBA-4A73-97A7-B40C6BEC2C76}" destId="{F9438FEC-98C7-4C79-8D88-37F34C5FDE29}" srcOrd="0" destOrd="0" presId="urn:microsoft.com/office/officeart/2009/3/layout/StepUpProcess"/>
    <dgm:cxn modelId="{582AA512-3CAB-4298-A17F-78F9B524FE19}" type="presParOf" srcId="{12787084-1072-47C6-A6E5-9CB31D4F5292}" destId="{FF0613D0-A722-41A7-8D94-C4CC663C73CC}" srcOrd="2" destOrd="0" presId="urn:microsoft.com/office/officeart/2009/3/layout/StepUpProcess"/>
    <dgm:cxn modelId="{828D934B-75E1-47AE-BC30-4442612C3ECE}" type="presParOf" srcId="{FF0613D0-A722-41A7-8D94-C4CC663C73CC}" destId="{5333B91B-EC81-4FD9-80DE-8E7A6A3E07FD}" srcOrd="0" destOrd="0" presId="urn:microsoft.com/office/officeart/2009/3/layout/StepUpProcess"/>
    <dgm:cxn modelId="{E85C8D98-9DA2-4051-9435-EF0DBFE82CD9}" type="presParOf" srcId="{FF0613D0-A722-41A7-8D94-C4CC663C73CC}" destId="{907DAD8F-60AA-460E-9549-B016C19F2737}" srcOrd="1" destOrd="0" presId="urn:microsoft.com/office/officeart/2009/3/layout/StepUpProcess"/>
    <dgm:cxn modelId="{C3186539-3B66-4C44-B23D-477AEB3DB29D}" type="presParOf" srcId="{FF0613D0-A722-41A7-8D94-C4CC663C73CC}" destId="{79448F85-458B-44AF-A9EB-24899C03D213}" srcOrd="2" destOrd="0" presId="urn:microsoft.com/office/officeart/2009/3/layout/StepUpProcess"/>
    <dgm:cxn modelId="{6538157A-01E5-4E4C-8138-5E9C7B4BAEB9}" type="presParOf" srcId="{12787084-1072-47C6-A6E5-9CB31D4F5292}" destId="{C2A2C048-5961-4073-957B-892CC5537664}" srcOrd="3" destOrd="0" presId="urn:microsoft.com/office/officeart/2009/3/layout/StepUpProcess"/>
    <dgm:cxn modelId="{DF78FE0A-EF5B-4616-B8A4-360B111BD0D1}" type="presParOf" srcId="{C2A2C048-5961-4073-957B-892CC5537664}" destId="{5EE7DC2F-40BF-4D39-9F2A-A4C67E8BD205}" srcOrd="0" destOrd="0" presId="urn:microsoft.com/office/officeart/2009/3/layout/StepUpProcess"/>
    <dgm:cxn modelId="{33B77BC5-8145-427E-A387-3B25DA4B571C}" type="presParOf" srcId="{12787084-1072-47C6-A6E5-9CB31D4F5292}" destId="{1334EF4C-738A-4C9F-9457-D23096395B0C}" srcOrd="4" destOrd="0" presId="urn:microsoft.com/office/officeart/2009/3/layout/StepUpProcess"/>
    <dgm:cxn modelId="{091E8145-9EE8-4117-B0D6-160CFC4AC3B6}" type="presParOf" srcId="{1334EF4C-738A-4C9F-9457-D23096395B0C}" destId="{124DD535-7958-4BBC-9A94-B74EBC051783}" srcOrd="0" destOrd="0" presId="urn:microsoft.com/office/officeart/2009/3/layout/StepUpProcess"/>
    <dgm:cxn modelId="{71312D6F-5EDE-4814-B4E1-4B1F66DAC409}" type="presParOf" srcId="{1334EF4C-738A-4C9F-9457-D23096395B0C}" destId="{426EF7A1-D46E-4BE6-BAEA-38430CFC12A5}" srcOrd="1" destOrd="0" presId="urn:microsoft.com/office/officeart/2009/3/layout/StepUpProcess"/>
    <dgm:cxn modelId="{5F154E31-AEFF-498A-828D-F6A8FA94126E}" type="presParOf" srcId="{1334EF4C-738A-4C9F-9457-D23096395B0C}" destId="{F2DB21F1-0B66-43D4-A661-529DED20E978}" srcOrd="2" destOrd="0" presId="urn:microsoft.com/office/officeart/2009/3/layout/StepUpProcess"/>
    <dgm:cxn modelId="{69FEC39C-36EA-4828-91D3-1130AD1209B4}" type="presParOf" srcId="{12787084-1072-47C6-A6E5-9CB31D4F5292}" destId="{1E96F270-E678-4E46-8F0F-66F0949FEB0E}" srcOrd="5" destOrd="0" presId="urn:microsoft.com/office/officeart/2009/3/layout/StepUpProcess"/>
    <dgm:cxn modelId="{CC81EDCE-A6B8-42B8-98BE-5DC8E7BFE3D3}" type="presParOf" srcId="{1E96F270-E678-4E46-8F0F-66F0949FEB0E}" destId="{D2188FA3-2C9A-4D0F-AC82-8DB56A29F0A0}" srcOrd="0" destOrd="0" presId="urn:microsoft.com/office/officeart/2009/3/layout/StepUpProcess"/>
    <dgm:cxn modelId="{1BC7D949-7F0B-4C70-A288-746DEB5A521A}" type="presParOf" srcId="{12787084-1072-47C6-A6E5-9CB31D4F5292}" destId="{3E96582C-9E38-4120-9267-F5A14A9C331B}" srcOrd="6" destOrd="0" presId="urn:microsoft.com/office/officeart/2009/3/layout/StepUpProcess"/>
    <dgm:cxn modelId="{08096B83-4445-4F0A-A042-C347D59469CB}" type="presParOf" srcId="{3E96582C-9E38-4120-9267-F5A14A9C331B}" destId="{C7E29606-F249-431D-B353-C1F46A973BE4}" srcOrd="0" destOrd="0" presId="urn:microsoft.com/office/officeart/2009/3/layout/StepUpProcess"/>
    <dgm:cxn modelId="{6705F73E-6C0B-4D72-89E3-C67CFF36C4BC}" type="presParOf" srcId="{3E96582C-9E38-4120-9267-F5A14A9C331B}" destId="{AA185DE5-841A-4092-B4CB-2202D26D167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520213-56B7-4D84-B9A0-99308BBDE839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9C6720B2-A8F8-4C33-A7E0-8C3B37E59E58}">
      <dgm:prSet phldrT="[Teksti]" custT="1"/>
      <dgm:spPr/>
      <dgm:t>
        <a:bodyPr/>
        <a:lstStyle/>
        <a:p>
          <a:r>
            <a:rPr lang="ru-RU" sz="1400" b="1" noProof="0" dirty="0" smtClean="0">
              <a:solidFill>
                <a:srgbClr val="C00000"/>
              </a:solidFill>
            </a:rPr>
            <a:t>ПРИКЛАДНОЙ БАКАЛАВРИАТ</a:t>
          </a:r>
          <a:endParaRPr lang="en-US" sz="1400" b="1" noProof="0" dirty="0">
            <a:solidFill>
              <a:srgbClr val="C00000"/>
            </a:solidFill>
          </a:endParaRPr>
        </a:p>
      </dgm:t>
    </dgm:pt>
    <dgm:pt modelId="{C0153E8A-D846-465E-97E0-2FF10CCCDB8B}" type="parTrans" cxnId="{E690FAD3-F7BE-45D5-8450-BF0AA4E78D8B}">
      <dgm:prSet/>
      <dgm:spPr/>
      <dgm:t>
        <a:bodyPr/>
        <a:lstStyle/>
        <a:p>
          <a:endParaRPr lang="fi-FI"/>
        </a:p>
      </dgm:t>
    </dgm:pt>
    <dgm:pt modelId="{640693A9-648A-4AEE-A12D-396F98B2DB43}" type="sibTrans" cxnId="{E690FAD3-F7BE-45D5-8450-BF0AA4E78D8B}">
      <dgm:prSet/>
      <dgm:spPr/>
      <dgm:t>
        <a:bodyPr/>
        <a:lstStyle/>
        <a:p>
          <a:endParaRPr lang="fi-FI"/>
        </a:p>
      </dgm:t>
    </dgm:pt>
    <dgm:pt modelId="{8E444E48-E499-430A-9F9E-8432259D7762}">
      <dgm:prSet phldrT="[Teksti]" custT="1"/>
      <dgm:spPr/>
      <dgm:t>
        <a:bodyPr/>
        <a:lstStyle/>
        <a:p>
          <a:r>
            <a:rPr lang="ru-RU" sz="1400" b="1" noProof="0" dirty="0" smtClean="0">
              <a:solidFill>
                <a:srgbClr val="C00000"/>
              </a:solidFill>
            </a:rPr>
            <a:t>АКАДЕМИЧЕСКИЙ БАКАЛАВРИАТ</a:t>
          </a:r>
          <a:endParaRPr lang="en-US" sz="1400" b="1" noProof="0" dirty="0" smtClean="0">
            <a:solidFill>
              <a:srgbClr val="C00000"/>
            </a:solidFill>
          </a:endParaRPr>
        </a:p>
        <a:p>
          <a:r>
            <a:rPr lang="en-US" sz="1400" b="1" noProof="0" dirty="0" smtClean="0">
              <a:solidFill>
                <a:srgbClr val="C00000"/>
              </a:solidFill>
            </a:rPr>
            <a:t>(</a:t>
          </a:r>
          <a:r>
            <a:rPr lang="ru-RU" sz="1400" b="1" dirty="0" smtClean="0">
              <a:solidFill>
                <a:srgbClr val="C00000"/>
              </a:solidFill>
            </a:rPr>
            <a:t>Задача</a:t>
          </a:r>
          <a:r>
            <a:rPr lang="en-US" sz="1400" b="1" noProof="0" dirty="0" smtClean="0">
              <a:solidFill>
                <a:srgbClr val="C00000"/>
              </a:solidFill>
            </a:rPr>
            <a:t> 2.2)</a:t>
          </a:r>
        </a:p>
        <a:p>
          <a:r>
            <a:rPr lang="ru-RU" sz="1400" dirty="0" smtClean="0"/>
            <a:t>Разработка образовательных программ переподготовки прикладных бакалавров до уровня академического бакалавра по специальности «Сестринское дело</a:t>
          </a:r>
          <a:r>
            <a:rPr lang="ru-RU" sz="1400" dirty="0" smtClean="0"/>
            <a:t>»</a:t>
          </a:r>
          <a:endParaRPr lang="en-US" sz="1400" noProof="0" dirty="0"/>
        </a:p>
      </dgm:t>
    </dgm:pt>
    <dgm:pt modelId="{3F1BEB06-4FB4-4770-9919-9BFC65B7AD67}" type="parTrans" cxnId="{AFECFB5E-EDDF-46F6-9733-73FB5FB4491D}">
      <dgm:prSet/>
      <dgm:spPr/>
      <dgm:t>
        <a:bodyPr/>
        <a:lstStyle/>
        <a:p>
          <a:endParaRPr lang="fi-FI"/>
        </a:p>
      </dgm:t>
    </dgm:pt>
    <dgm:pt modelId="{5233A011-BC81-428B-AB8D-A24B3FD71973}" type="sibTrans" cxnId="{AFECFB5E-EDDF-46F6-9733-73FB5FB4491D}">
      <dgm:prSet/>
      <dgm:spPr/>
      <dgm:t>
        <a:bodyPr/>
        <a:lstStyle/>
        <a:p>
          <a:endParaRPr lang="fi-FI"/>
        </a:p>
      </dgm:t>
    </dgm:pt>
    <dgm:pt modelId="{33A8A657-EDF5-4496-AA44-FA5217D7480D}">
      <dgm:prSet/>
      <dgm:spPr/>
      <dgm:t>
        <a:bodyPr/>
        <a:lstStyle/>
        <a:p>
          <a:endParaRPr lang="en-US" noProof="0" dirty="0"/>
        </a:p>
      </dgm:t>
    </dgm:pt>
    <dgm:pt modelId="{136DC5A6-A4D3-4B1E-AC54-FDF37D006364}" type="parTrans" cxnId="{E359409F-4DC2-4826-AF00-E41B4EB721FA}">
      <dgm:prSet/>
      <dgm:spPr/>
      <dgm:t>
        <a:bodyPr/>
        <a:lstStyle/>
        <a:p>
          <a:endParaRPr lang="fi-FI"/>
        </a:p>
      </dgm:t>
    </dgm:pt>
    <dgm:pt modelId="{FF5775B8-895A-4BF6-961A-188F7A7BF2ED}" type="sibTrans" cxnId="{E359409F-4DC2-4826-AF00-E41B4EB721FA}">
      <dgm:prSet/>
      <dgm:spPr/>
      <dgm:t>
        <a:bodyPr/>
        <a:lstStyle/>
        <a:p>
          <a:endParaRPr lang="fi-FI"/>
        </a:p>
      </dgm:t>
    </dgm:pt>
    <dgm:pt modelId="{7AD4C1B5-0D32-4478-BA22-C916567813CE}">
      <dgm:prSet/>
      <dgm:spPr/>
      <dgm:t>
        <a:bodyPr/>
        <a:lstStyle/>
        <a:p>
          <a:endParaRPr lang="en-US" noProof="0" dirty="0"/>
        </a:p>
      </dgm:t>
    </dgm:pt>
    <dgm:pt modelId="{5A3848F4-DC88-4705-A899-2BA736AE0BFA}" type="parTrans" cxnId="{C83245EE-F701-49FD-9434-A43075F53227}">
      <dgm:prSet/>
      <dgm:spPr/>
      <dgm:t>
        <a:bodyPr/>
        <a:lstStyle/>
        <a:p>
          <a:endParaRPr lang="fi-FI"/>
        </a:p>
      </dgm:t>
    </dgm:pt>
    <dgm:pt modelId="{ADC566C6-5000-4AE4-B412-F750E1DB743A}" type="sibTrans" cxnId="{C83245EE-F701-49FD-9434-A43075F53227}">
      <dgm:prSet/>
      <dgm:spPr/>
      <dgm:t>
        <a:bodyPr/>
        <a:lstStyle/>
        <a:p>
          <a:endParaRPr lang="fi-FI"/>
        </a:p>
      </dgm:t>
    </dgm:pt>
    <dgm:pt modelId="{071B9A15-1768-4D7A-AAC5-FC2AE142C8A5}">
      <dgm:prSet phldrT="[Teksti]" custT="1"/>
      <dgm:spPr/>
      <dgm:t>
        <a:bodyPr/>
        <a:lstStyle/>
        <a:p>
          <a:r>
            <a:rPr lang="ru-RU" sz="1400" b="1" noProof="0" dirty="0" smtClean="0">
              <a:solidFill>
                <a:srgbClr val="C00000"/>
              </a:solidFill>
            </a:rPr>
            <a:t>ПОМОЩНИК МЕДСЕСТРЫ</a:t>
          </a:r>
          <a:r>
            <a:rPr lang="en-US" sz="1400" b="1" noProof="0" dirty="0" smtClean="0">
              <a:solidFill>
                <a:srgbClr val="C00000"/>
              </a:solidFill>
            </a:rPr>
            <a:t>,</a:t>
          </a:r>
        </a:p>
        <a:p>
          <a:r>
            <a:rPr lang="ru-RU" sz="1400" b="1" noProof="0" dirty="0" smtClean="0">
              <a:solidFill>
                <a:srgbClr val="C00000"/>
              </a:solidFill>
            </a:rPr>
            <a:t>МЕДСЕСТРА ОБЩЕЙ ПРАКТИКИ </a:t>
          </a:r>
          <a:r>
            <a:rPr lang="en-US" sz="1400" b="1" noProof="0" dirty="0" smtClean="0">
              <a:solidFill>
                <a:srgbClr val="C00000"/>
              </a:solidFill>
            </a:rPr>
            <a:t>(</a:t>
          </a:r>
          <a:r>
            <a:rPr lang="ru-RU" sz="1400" b="1" dirty="0" smtClean="0">
              <a:solidFill>
                <a:srgbClr val="C00000"/>
              </a:solidFill>
            </a:rPr>
            <a:t>Задача</a:t>
          </a:r>
          <a:r>
            <a:rPr lang="en-US" sz="1400" b="1" noProof="0" dirty="0" smtClean="0">
              <a:solidFill>
                <a:srgbClr val="C00000"/>
              </a:solidFill>
            </a:rPr>
            <a:t> 2.1): </a:t>
          </a:r>
          <a:r>
            <a:rPr lang="ru-RU" sz="1400" b="1" noProof="0" dirty="0" smtClean="0">
              <a:solidFill>
                <a:srgbClr val="C00000"/>
              </a:solidFill>
            </a:rPr>
            <a:t> </a:t>
          </a:r>
          <a:r>
            <a:rPr lang="ru-RU" sz="1400" b="1" baseline="0" noProof="0" dirty="0" smtClean="0">
              <a:solidFill>
                <a:schemeClr val="tx1"/>
              </a:solidFill>
            </a:rPr>
            <a:t>П</a:t>
          </a:r>
          <a:r>
            <a:rPr lang="ru-RU" sz="1200" dirty="0" err="1" smtClean="0"/>
            <a:t>ересмотр</a:t>
          </a:r>
          <a:r>
            <a:rPr lang="ru-RU" sz="1200" dirty="0" smtClean="0"/>
            <a:t> образовательных программ уровня </a:t>
          </a:r>
          <a:r>
            <a:rPr lang="ru-RU" sz="1200" dirty="0" err="1" smtClean="0"/>
            <a:t>ТиПО</a:t>
          </a:r>
          <a:r>
            <a:rPr lang="ru-RU" sz="1200" dirty="0" smtClean="0"/>
            <a:t> по  сестринскому </a:t>
          </a:r>
          <a:r>
            <a:rPr lang="ru-RU" sz="1200" dirty="0" smtClean="0"/>
            <a:t>делу</a:t>
          </a:r>
          <a:endParaRPr lang="en-US" sz="1400" noProof="0" dirty="0"/>
        </a:p>
      </dgm:t>
    </dgm:pt>
    <dgm:pt modelId="{4DD36997-22F3-4FAC-BEFE-0B343D0170FD}" type="sibTrans" cxnId="{6DB97B81-F904-44CA-87F9-CFAC789431F6}">
      <dgm:prSet/>
      <dgm:spPr/>
      <dgm:t>
        <a:bodyPr/>
        <a:lstStyle/>
        <a:p>
          <a:endParaRPr lang="fi-FI"/>
        </a:p>
      </dgm:t>
    </dgm:pt>
    <dgm:pt modelId="{38E24327-93C9-4AB7-9408-CF110CEF3CDB}" type="parTrans" cxnId="{6DB97B81-F904-44CA-87F9-CFAC789431F6}">
      <dgm:prSet/>
      <dgm:spPr/>
      <dgm:t>
        <a:bodyPr/>
        <a:lstStyle/>
        <a:p>
          <a:endParaRPr lang="fi-FI"/>
        </a:p>
      </dgm:t>
    </dgm:pt>
    <dgm:pt modelId="{6DD51A67-694F-42DE-9934-47C137A7B3E6}" type="pres">
      <dgm:prSet presAssocID="{45520213-56B7-4D84-B9A0-99308BBDE83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222F3D02-CC2C-45C5-AFAA-B0030786EB39}" type="pres">
      <dgm:prSet presAssocID="{071B9A15-1768-4D7A-AAC5-FC2AE142C8A5}" presName="composite" presStyleCnt="0"/>
      <dgm:spPr/>
    </dgm:pt>
    <dgm:pt modelId="{E4E54563-7C9F-4EE6-BD18-386D708722D2}" type="pres">
      <dgm:prSet presAssocID="{071B9A15-1768-4D7A-AAC5-FC2AE142C8A5}" presName="LShape" presStyleLbl="alignNode1" presStyleIdx="0" presStyleCnt="9"/>
      <dgm:spPr/>
    </dgm:pt>
    <dgm:pt modelId="{B9061A4D-FB3C-4EBB-B2FE-E31456D241EC}" type="pres">
      <dgm:prSet presAssocID="{071B9A15-1768-4D7A-AAC5-FC2AE142C8A5}" presName="ParentText" presStyleLbl="revTx" presStyleIdx="0" presStyleCnt="5" custScaleX="106957" custScaleY="102955" custLinFactNeighborX="5892" custLinFactNeighborY="40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C079956-555B-42C8-AFC1-89932F5D9E46}" type="pres">
      <dgm:prSet presAssocID="{071B9A15-1768-4D7A-AAC5-FC2AE142C8A5}" presName="Triangle" presStyleLbl="alignNode1" presStyleIdx="1" presStyleCnt="9"/>
      <dgm:spPr/>
    </dgm:pt>
    <dgm:pt modelId="{32CF4BF7-C7C8-406D-8391-7E1E0AE609FE}" type="pres">
      <dgm:prSet presAssocID="{4DD36997-22F3-4FAC-BEFE-0B343D0170FD}" presName="sibTrans" presStyleCnt="0"/>
      <dgm:spPr/>
    </dgm:pt>
    <dgm:pt modelId="{181EF378-8065-4361-8B40-05AA35A478A1}" type="pres">
      <dgm:prSet presAssocID="{4DD36997-22F3-4FAC-BEFE-0B343D0170FD}" presName="space" presStyleCnt="0"/>
      <dgm:spPr/>
    </dgm:pt>
    <dgm:pt modelId="{00977739-2E01-45DA-8EA0-A1984DF4DB80}" type="pres">
      <dgm:prSet presAssocID="{9C6720B2-A8F8-4C33-A7E0-8C3B37E59E58}" presName="composite" presStyleCnt="0"/>
      <dgm:spPr/>
    </dgm:pt>
    <dgm:pt modelId="{12C4A839-FF94-4BEA-AF0C-F2909321D1D3}" type="pres">
      <dgm:prSet presAssocID="{9C6720B2-A8F8-4C33-A7E0-8C3B37E59E58}" presName="LShape" presStyleLbl="alignNode1" presStyleIdx="2" presStyleCnt="9"/>
      <dgm:spPr/>
    </dgm:pt>
    <dgm:pt modelId="{54F025A7-8CFF-4A5A-9D1C-2A86A860C5EC}" type="pres">
      <dgm:prSet presAssocID="{9C6720B2-A8F8-4C33-A7E0-8C3B37E59E58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77F4D39-80D6-4F9F-A9AB-28A9D3F61D18}" type="pres">
      <dgm:prSet presAssocID="{9C6720B2-A8F8-4C33-A7E0-8C3B37E59E58}" presName="Triangle" presStyleLbl="alignNode1" presStyleIdx="3" presStyleCnt="9"/>
      <dgm:spPr/>
    </dgm:pt>
    <dgm:pt modelId="{E774EE43-A844-49BB-BA33-669040419797}" type="pres">
      <dgm:prSet presAssocID="{640693A9-648A-4AEE-A12D-396F98B2DB43}" presName="sibTrans" presStyleCnt="0"/>
      <dgm:spPr/>
    </dgm:pt>
    <dgm:pt modelId="{82144092-9F9B-4433-A5CF-03C714BDF5A6}" type="pres">
      <dgm:prSet presAssocID="{640693A9-648A-4AEE-A12D-396F98B2DB43}" presName="space" presStyleCnt="0"/>
      <dgm:spPr/>
    </dgm:pt>
    <dgm:pt modelId="{C2F3A691-9675-4EA2-90B1-698ABF7ACCB6}" type="pres">
      <dgm:prSet presAssocID="{8E444E48-E499-430A-9F9E-8432259D7762}" presName="composite" presStyleCnt="0"/>
      <dgm:spPr/>
    </dgm:pt>
    <dgm:pt modelId="{A16C4A75-5E85-4EE5-95DB-E1B4D642FAA7}" type="pres">
      <dgm:prSet presAssocID="{8E444E48-E499-430A-9F9E-8432259D7762}" presName="LShape" presStyleLbl="alignNode1" presStyleIdx="4" presStyleCnt="9"/>
      <dgm:spPr/>
    </dgm:pt>
    <dgm:pt modelId="{CDD8EC5F-DA30-4F73-BD14-35464087FDA1}" type="pres">
      <dgm:prSet presAssocID="{8E444E48-E499-430A-9F9E-8432259D7762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0A37F61-3E78-4F6E-AF8E-46F6AFA7EF0D}" type="pres">
      <dgm:prSet presAssocID="{8E444E48-E499-430A-9F9E-8432259D7762}" presName="Triangle" presStyleLbl="alignNode1" presStyleIdx="5" presStyleCnt="9"/>
      <dgm:spPr/>
    </dgm:pt>
    <dgm:pt modelId="{912AB71C-15EC-4A51-9FE8-354603AD3B26}" type="pres">
      <dgm:prSet presAssocID="{5233A011-BC81-428B-AB8D-A24B3FD71973}" presName="sibTrans" presStyleCnt="0"/>
      <dgm:spPr/>
    </dgm:pt>
    <dgm:pt modelId="{B6A7B8B2-80EB-4C2D-A1F1-674CCB52F55C}" type="pres">
      <dgm:prSet presAssocID="{5233A011-BC81-428B-AB8D-A24B3FD71973}" presName="space" presStyleCnt="0"/>
      <dgm:spPr/>
    </dgm:pt>
    <dgm:pt modelId="{5C7F1162-AE7B-48A2-8AE8-FED44CA3F4C4}" type="pres">
      <dgm:prSet presAssocID="{33A8A657-EDF5-4496-AA44-FA5217D7480D}" presName="composite" presStyleCnt="0"/>
      <dgm:spPr/>
    </dgm:pt>
    <dgm:pt modelId="{04427CBE-50FF-4632-A5BE-6FF0A0C80FA3}" type="pres">
      <dgm:prSet presAssocID="{33A8A657-EDF5-4496-AA44-FA5217D7480D}" presName="LShape" presStyleLbl="alignNode1" presStyleIdx="6" presStyleCnt="9"/>
      <dgm:spPr/>
    </dgm:pt>
    <dgm:pt modelId="{912705DE-4953-4ECB-8378-C076DD7D6737}" type="pres">
      <dgm:prSet presAssocID="{33A8A657-EDF5-4496-AA44-FA5217D7480D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E9A1184-0309-49C1-B15B-3EDFDFA88649}" type="pres">
      <dgm:prSet presAssocID="{33A8A657-EDF5-4496-AA44-FA5217D7480D}" presName="Triangle" presStyleLbl="alignNode1" presStyleIdx="7" presStyleCnt="9"/>
      <dgm:spPr/>
    </dgm:pt>
    <dgm:pt modelId="{2139F0D4-8B06-4C14-8B35-FBEE3D8C0843}" type="pres">
      <dgm:prSet presAssocID="{FF5775B8-895A-4BF6-961A-188F7A7BF2ED}" presName="sibTrans" presStyleCnt="0"/>
      <dgm:spPr/>
    </dgm:pt>
    <dgm:pt modelId="{90421531-FA03-48B4-BFF0-826B86C4EA83}" type="pres">
      <dgm:prSet presAssocID="{FF5775B8-895A-4BF6-961A-188F7A7BF2ED}" presName="space" presStyleCnt="0"/>
      <dgm:spPr/>
    </dgm:pt>
    <dgm:pt modelId="{5B0F8A53-5486-4290-B743-F13E86C224A2}" type="pres">
      <dgm:prSet presAssocID="{7AD4C1B5-0D32-4478-BA22-C916567813CE}" presName="composite" presStyleCnt="0"/>
      <dgm:spPr/>
    </dgm:pt>
    <dgm:pt modelId="{FD52B513-8E19-49F6-B784-3989D5FC5025}" type="pres">
      <dgm:prSet presAssocID="{7AD4C1B5-0D32-4478-BA22-C916567813CE}" presName="LShape" presStyleLbl="alignNode1" presStyleIdx="8" presStyleCnt="9"/>
      <dgm:spPr/>
    </dgm:pt>
    <dgm:pt modelId="{58EB4287-E4B4-4B7C-8CC3-A55F485DA82B}" type="pres">
      <dgm:prSet presAssocID="{7AD4C1B5-0D32-4478-BA22-C916567813CE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6DB97B81-F904-44CA-87F9-CFAC789431F6}" srcId="{45520213-56B7-4D84-B9A0-99308BBDE839}" destId="{071B9A15-1768-4D7A-AAC5-FC2AE142C8A5}" srcOrd="0" destOrd="0" parTransId="{38E24327-93C9-4AB7-9408-CF110CEF3CDB}" sibTransId="{4DD36997-22F3-4FAC-BEFE-0B343D0170FD}"/>
    <dgm:cxn modelId="{E68B285E-32A4-4AA4-8311-292241F50F97}" type="presOf" srcId="{071B9A15-1768-4D7A-AAC5-FC2AE142C8A5}" destId="{B9061A4D-FB3C-4EBB-B2FE-E31456D241EC}" srcOrd="0" destOrd="0" presId="urn:microsoft.com/office/officeart/2009/3/layout/StepUpProcess"/>
    <dgm:cxn modelId="{F1CC9034-E2EA-4DFA-A3A0-0D94332408BE}" type="presOf" srcId="{45520213-56B7-4D84-B9A0-99308BBDE839}" destId="{6DD51A67-694F-42DE-9934-47C137A7B3E6}" srcOrd="0" destOrd="0" presId="urn:microsoft.com/office/officeart/2009/3/layout/StepUpProcess"/>
    <dgm:cxn modelId="{56B1E2F5-8D1E-4D1B-B388-64E06BA1F601}" type="presOf" srcId="{9C6720B2-A8F8-4C33-A7E0-8C3B37E59E58}" destId="{54F025A7-8CFF-4A5A-9D1C-2A86A860C5EC}" srcOrd="0" destOrd="0" presId="urn:microsoft.com/office/officeart/2009/3/layout/StepUpProcess"/>
    <dgm:cxn modelId="{CA090297-B837-4F98-9A49-053E4C4E266A}" type="presOf" srcId="{8E444E48-E499-430A-9F9E-8432259D7762}" destId="{CDD8EC5F-DA30-4F73-BD14-35464087FDA1}" srcOrd="0" destOrd="0" presId="urn:microsoft.com/office/officeart/2009/3/layout/StepUpProcess"/>
    <dgm:cxn modelId="{F2636765-FDE8-4413-95AE-F2EC5DCAD502}" type="presOf" srcId="{33A8A657-EDF5-4496-AA44-FA5217D7480D}" destId="{912705DE-4953-4ECB-8378-C076DD7D6737}" srcOrd="0" destOrd="0" presId="urn:microsoft.com/office/officeart/2009/3/layout/StepUpProcess"/>
    <dgm:cxn modelId="{C83245EE-F701-49FD-9434-A43075F53227}" srcId="{45520213-56B7-4D84-B9A0-99308BBDE839}" destId="{7AD4C1B5-0D32-4478-BA22-C916567813CE}" srcOrd="4" destOrd="0" parTransId="{5A3848F4-DC88-4705-A899-2BA736AE0BFA}" sibTransId="{ADC566C6-5000-4AE4-B412-F750E1DB743A}"/>
    <dgm:cxn modelId="{E359409F-4DC2-4826-AF00-E41B4EB721FA}" srcId="{45520213-56B7-4D84-B9A0-99308BBDE839}" destId="{33A8A657-EDF5-4496-AA44-FA5217D7480D}" srcOrd="3" destOrd="0" parTransId="{136DC5A6-A4D3-4B1E-AC54-FDF37D006364}" sibTransId="{FF5775B8-895A-4BF6-961A-188F7A7BF2ED}"/>
    <dgm:cxn modelId="{3B740259-4F25-4958-9C9F-2C80A1A33A5D}" type="presOf" srcId="{7AD4C1B5-0D32-4478-BA22-C916567813CE}" destId="{58EB4287-E4B4-4B7C-8CC3-A55F485DA82B}" srcOrd="0" destOrd="0" presId="urn:microsoft.com/office/officeart/2009/3/layout/StepUpProcess"/>
    <dgm:cxn modelId="{E690FAD3-F7BE-45D5-8450-BF0AA4E78D8B}" srcId="{45520213-56B7-4D84-B9A0-99308BBDE839}" destId="{9C6720B2-A8F8-4C33-A7E0-8C3B37E59E58}" srcOrd="1" destOrd="0" parTransId="{C0153E8A-D846-465E-97E0-2FF10CCCDB8B}" sibTransId="{640693A9-648A-4AEE-A12D-396F98B2DB43}"/>
    <dgm:cxn modelId="{AFECFB5E-EDDF-46F6-9733-73FB5FB4491D}" srcId="{45520213-56B7-4D84-B9A0-99308BBDE839}" destId="{8E444E48-E499-430A-9F9E-8432259D7762}" srcOrd="2" destOrd="0" parTransId="{3F1BEB06-4FB4-4770-9919-9BFC65B7AD67}" sibTransId="{5233A011-BC81-428B-AB8D-A24B3FD71973}"/>
    <dgm:cxn modelId="{2501AEE1-8213-4C4D-9A91-BD076710C5DD}" type="presParOf" srcId="{6DD51A67-694F-42DE-9934-47C137A7B3E6}" destId="{222F3D02-CC2C-45C5-AFAA-B0030786EB39}" srcOrd="0" destOrd="0" presId="urn:microsoft.com/office/officeart/2009/3/layout/StepUpProcess"/>
    <dgm:cxn modelId="{9BE3419A-3FE6-409F-8D83-A210BFAA5E81}" type="presParOf" srcId="{222F3D02-CC2C-45C5-AFAA-B0030786EB39}" destId="{E4E54563-7C9F-4EE6-BD18-386D708722D2}" srcOrd="0" destOrd="0" presId="urn:microsoft.com/office/officeart/2009/3/layout/StepUpProcess"/>
    <dgm:cxn modelId="{EADB06E8-755C-41E1-BB86-106473925242}" type="presParOf" srcId="{222F3D02-CC2C-45C5-AFAA-B0030786EB39}" destId="{B9061A4D-FB3C-4EBB-B2FE-E31456D241EC}" srcOrd="1" destOrd="0" presId="urn:microsoft.com/office/officeart/2009/3/layout/StepUpProcess"/>
    <dgm:cxn modelId="{650278B6-ED4A-46AF-89FE-F0B13ECA7E7B}" type="presParOf" srcId="{222F3D02-CC2C-45C5-AFAA-B0030786EB39}" destId="{9C079956-555B-42C8-AFC1-89932F5D9E46}" srcOrd="2" destOrd="0" presId="urn:microsoft.com/office/officeart/2009/3/layout/StepUpProcess"/>
    <dgm:cxn modelId="{760B97A4-5952-4DF4-92D3-50EF52FD44D2}" type="presParOf" srcId="{6DD51A67-694F-42DE-9934-47C137A7B3E6}" destId="{32CF4BF7-C7C8-406D-8391-7E1E0AE609FE}" srcOrd="1" destOrd="0" presId="urn:microsoft.com/office/officeart/2009/3/layout/StepUpProcess"/>
    <dgm:cxn modelId="{7D855509-D4F2-42D9-8135-ED04FDF58154}" type="presParOf" srcId="{32CF4BF7-C7C8-406D-8391-7E1E0AE609FE}" destId="{181EF378-8065-4361-8B40-05AA35A478A1}" srcOrd="0" destOrd="0" presId="urn:microsoft.com/office/officeart/2009/3/layout/StepUpProcess"/>
    <dgm:cxn modelId="{4860B1DC-2CB8-48F8-B7BD-B2FE26B426E2}" type="presParOf" srcId="{6DD51A67-694F-42DE-9934-47C137A7B3E6}" destId="{00977739-2E01-45DA-8EA0-A1984DF4DB80}" srcOrd="2" destOrd="0" presId="urn:microsoft.com/office/officeart/2009/3/layout/StepUpProcess"/>
    <dgm:cxn modelId="{62387B41-63B4-4539-8CC2-6A7AD63F55F0}" type="presParOf" srcId="{00977739-2E01-45DA-8EA0-A1984DF4DB80}" destId="{12C4A839-FF94-4BEA-AF0C-F2909321D1D3}" srcOrd="0" destOrd="0" presId="urn:microsoft.com/office/officeart/2009/3/layout/StepUpProcess"/>
    <dgm:cxn modelId="{9F9A65C1-8EF4-4797-8399-3CADC4782B67}" type="presParOf" srcId="{00977739-2E01-45DA-8EA0-A1984DF4DB80}" destId="{54F025A7-8CFF-4A5A-9D1C-2A86A860C5EC}" srcOrd="1" destOrd="0" presId="urn:microsoft.com/office/officeart/2009/3/layout/StepUpProcess"/>
    <dgm:cxn modelId="{57B09EBF-5424-4898-8578-59E0E899F32C}" type="presParOf" srcId="{00977739-2E01-45DA-8EA0-A1984DF4DB80}" destId="{677F4D39-80D6-4F9F-A9AB-28A9D3F61D18}" srcOrd="2" destOrd="0" presId="urn:microsoft.com/office/officeart/2009/3/layout/StepUpProcess"/>
    <dgm:cxn modelId="{040767E6-B861-468D-BBAA-60035E44B390}" type="presParOf" srcId="{6DD51A67-694F-42DE-9934-47C137A7B3E6}" destId="{E774EE43-A844-49BB-BA33-669040419797}" srcOrd="3" destOrd="0" presId="urn:microsoft.com/office/officeart/2009/3/layout/StepUpProcess"/>
    <dgm:cxn modelId="{07F43AC7-DC6A-4BF9-992F-7CAAD22DA43E}" type="presParOf" srcId="{E774EE43-A844-49BB-BA33-669040419797}" destId="{82144092-9F9B-4433-A5CF-03C714BDF5A6}" srcOrd="0" destOrd="0" presId="urn:microsoft.com/office/officeart/2009/3/layout/StepUpProcess"/>
    <dgm:cxn modelId="{63985391-BF1E-4FE0-A5D0-B18460DFAE46}" type="presParOf" srcId="{6DD51A67-694F-42DE-9934-47C137A7B3E6}" destId="{C2F3A691-9675-4EA2-90B1-698ABF7ACCB6}" srcOrd="4" destOrd="0" presId="urn:microsoft.com/office/officeart/2009/3/layout/StepUpProcess"/>
    <dgm:cxn modelId="{186832F6-4870-423F-9671-69C98805A073}" type="presParOf" srcId="{C2F3A691-9675-4EA2-90B1-698ABF7ACCB6}" destId="{A16C4A75-5E85-4EE5-95DB-E1B4D642FAA7}" srcOrd="0" destOrd="0" presId="urn:microsoft.com/office/officeart/2009/3/layout/StepUpProcess"/>
    <dgm:cxn modelId="{AAE48506-A1AB-4873-BDAF-99256786EA24}" type="presParOf" srcId="{C2F3A691-9675-4EA2-90B1-698ABF7ACCB6}" destId="{CDD8EC5F-DA30-4F73-BD14-35464087FDA1}" srcOrd="1" destOrd="0" presId="urn:microsoft.com/office/officeart/2009/3/layout/StepUpProcess"/>
    <dgm:cxn modelId="{C53CA1CF-B361-4FEA-8625-29E299D2ABF0}" type="presParOf" srcId="{C2F3A691-9675-4EA2-90B1-698ABF7ACCB6}" destId="{90A37F61-3E78-4F6E-AF8E-46F6AFA7EF0D}" srcOrd="2" destOrd="0" presId="urn:microsoft.com/office/officeart/2009/3/layout/StepUpProcess"/>
    <dgm:cxn modelId="{7248A380-EE44-48F7-93E2-896C402BA754}" type="presParOf" srcId="{6DD51A67-694F-42DE-9934-47C137A7B3E6}" destId="{912AB71C-15EC-4A51-9FE8-354603AD3B26}" srcOrd="5" destOrd="0" presId="urn:microsoft.com/office/officeart/2009/3/layout/StepUpProcess"/>
    <dgm:cxn modelId="{515AAF34-C480-40BF-B693-2A27F5D8FB10}" type="presParOf" srcId="{912AB71C-15EC-4A51-9FE8-354603AD3B26}" destId="{B6A7B8B2-80EB-4C2D-A1F1-674CCB52F55C}" srcOrd="0" destOrd="0" presId="urn:microsoft.com/office/officeart/2009/3/layout/StepUpProcess"/>
    <dgm:cxn modelId="{C5E962BE-B289-4FDA-9ABF-E18793E64C0B}" type="presParOf" srcId="{6DD51A67-694F-42DE-9934-47C137A7B3E6}" destId="{5C7F1162-AE7B-48A2-8AE8-FED44CA3F4C4}" srcOrd="6" destOrd="0" presId="urn:microsoft.com/office/officeart/2009/3/layout/StepUpProcess"/>
    <dgm:cxn modelId="{0907C72A-6DE9-49B3-8EA2-A48312C7AC00}" type="presParOf" srcId="{5C7F1162-AE7B-48A2-8AE8-FED44CA3F4C4}" destId="{04427CBE-50FF-4632-A5BE-6FF0A0C80FA3}" srcOrd="0" destOrd="0" presId="urn:microsoft.com/office/officeart/2009/3/layout/StepUpProcess"/>
    <dgm:cxn modelId="{4719C025-B55B-4599-90D0-78D73BA03060}" type="presParOf" srcId="{5C7F1162-AE7B-48A2-8AE8-FED44CA3F4C4}" destId="{912705DE-4953-4ECB-8378-C076DD7D6737}" srcOrd="1" destOrd="0" presId="urn:microsoft.com/office/officeart/2009/3/layout/StepUpProcess"/>
    <dgm:cxn modelId="{6F1EB4AF-722D-4FA0-BB39-79A9C7B3B674}" type="presParOf" srcId="{5C7F1162-AE7B-48A2-8AE8-FED44CA3F4C4}" destId="{1E9A1184-0309-49C1-B15B-3EDFDFA88649}" srcOrd="2" destOrd="0" presId="urn:microsoft.com/office/officeart/2009/3/layout/StepUpProcess"/>
    <dgm:cxn modelId="{EF89D9B9-2A65-4C6F-93DD-91F1B79A8A2E}" type="presParOf" srcId="{6DD51A67-694F-42DE-9934-47C137A7B3E6}" destId="{2139F0D4-8B06-4C14-8B35-FBEE3D8C0843}" srcOrd="7" destOrd="0" presId="urn:microsoft.com/office/officeart/2009/3/layout/StepUpProcess"/>
    <dgm:cxn modelId="{BA09EC7E-5C98-4AB1-9D84-4CA4C50ECA05}" type="presParOf" srcId="{2139F0D4-8B06-4C14-8B35-FBEE3D8C0843}" destId="{90421531-FA03-48B4-BFF0-826B86C4EA83}" srcOrd="0" destOrd="0" presId="urn:microsoft.com/office/officeart/2009/3/layout/StepUpProcess"/>
    <dgm:cxn modelId="{D3ADFCE7-3DCA-4980-8DC2-F6B9615E39F1}" type="presParOf" srcId="{6DD51A67-694F-42DE-9934-47C137A7B3E6}" destId="{5B0F8A53-5486-4290-B743-F13E86C224A2}" srcOrd="8" destOrd="0" presId="urn:microsoft.com/office/officeart/2009/3/layout/StepUpProcess"/>
    <dgm:cxn modelId="{CB01FDE2-878C-40A1-99FE-73BE4DFA82AA}" type="presParOf" srcId="{5B0F8A53-5486-4290-B743-F13E86C224A2}" destId="{FD52B513-8E19-49F6-B784-3989D5FC5025}" srcOrd="0" destOrd="0" presId="urn:microsoft.com/office/officeart/2009/3/layout/StepUpProcess"/>
    <dgm:cxn modelId="{FE008829-5AC1-4219-BC30-4416EBE2F7F5}" type="presParOf" srcId="{5B0F8A53-5486-4290-B743-F13E86C224A2}" destId="{58EB4287-E4B4-4B7C-8CC3-A55F485DA82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82CDA-31DE-48AF-BED5-20433B05E52A}">
      <dsp:nvSpPr>
        <dsp:cNvPr id="0" name=""/>
        <dsp:cNvSpPr/>
      </dsp:nvSpPr>
      <dsp:spPr>
        <a:xfrm rot="5400000">
          <a:off x="490984" y="2204037"/>
          <a:ext cx="1361851" cy="226608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756B64-B6F9-4083-87CF-C9980207A6AA}">
      <dsp:nvSpPr>
        <dsp:cNvPr id="0" name=""/>
        <dsp:cNvSpPr/>
      </dsp:nvSpPr>
      <dsp:spPr>
        <a:xfrm>
          <a:off x="334679" y="2867247"/>
          <a:ext cx="2568815" cy="1793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FF0066"/>
              </a:solidFill>
            </a:rPr>
            <a:t>1.  </a:t>
          </a:r>
          <a:r>
            <a:rPr lang="fi-FI" sz="2100" b="1" kern="1200" dirty="0" err="1" smtClean="0">
              <a:solidFill>
                <a:srgbClr val="FF0066"/>
              </a:solidFill>
            </a:rPr>
            <a:t>Формирование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современных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сестринских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услуг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b="0" kern="1200" dirty="0" err="1" smtClean="0">
              <a:solidFill>
                <a:srgbClr val="FF0066"/>
              </a:solidFill>
            </a:rPr>
            <a:t>для</a:t>
          </a:r>
          <a:r>
            <a:rPr lang="fi-FI" sz="2100" b="0" kern="1200" dirty="0" smtClean="0">
              <a:solidFill>
                <a:srgbClr val="FF0066"/>
              </a:solidFill>
            </a:rPr>
            <a:t> </a:t>
          </a:r>
          <a:r>
            <a:rPr lang="fi-FI" sz="2100" b="0" kern="1200" dirty="0" err="1" smtClean="0">
              <a:solidFill>
                <a:srgbClr val="FF0066"/>
              </a:solidFill>
            </a:rPr>
            <a:t>Казахстана</a:t>
          </a:r>
          <a:endParaRPr lang="en-US" sz="2100" b="0" kern="1200" dirty="0">
            <a:solidFill>
              <a:srgbClr val="FF0066"/>
            </a:solidFill>
          </a:endParaRPr>
        </a:p>
      </dsp:txBody>
      <dsp:txXfrm>
        <a:off x="334679" y="2867247"/>
        <a:ext cx="2568815" cy="1793297"/>
      </dsp:txXfrm>
    </dsp:sp>
    <dsp:sp modelId="{C071E72C-B98B-4DCD-B4DA-C70025B842B1}">
      <dsp:nvSpPr>
        <dsp:cNvPr id="0" name=""/>
        <dsp:cNvSpPr/>
      </dsp:nvSpPr>
      <dsp:spPr>
        <a:xfrm>
          <a:off x="1923489" y="2037205"/>
          <a:ext cx="386007" cy="38600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shade val="80000"/>
                <a:hueOff val="45211"/>
                <a:satOff val="863"/>
                <a:lumOff val="38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45211"/>
                <a:satOff val="863"/>
                <a:lumOff val="38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45211"/>
                <a:satOff val="863"/>
                <a:lumOff val="38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33B91B-EC81-4FD9-80DE-8E7A6A3E07FD}">
      <dsp:nvSpPr>
        <dsp:cNvPr id="0" name=""/>
        <dsp:cNvSpPr/>
      </dsp:nvSpPr>
      <dsp:spPr>
        <a:xfrm rot="5400000">
          <a:off x="3347297" y="1584294"/>
          <a:ext cx="1361851" cy="226608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shade val="80000"/>
                <a:hueOff val="90421"/>
                <a:satOff val="1725"/>
                <a:lumOff val="761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90421"/>
                <a:satOff val="1725"/>
                <a:lumOff val="761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90421"/>
                <a:satOff val="1725"/>
                <a:lumOff val="761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7DAD8F-60AA-460E-9549-B016C19F2737}">
      <dsp:nvSpPr>
        <dsp:cNvPr id="0" name=""/>
        <dsp:cNvSpPr/>
      </dsp:nvSpPr>
      <dsp:spPr>
        <a:xfrm>
          <a:off x="3178921" y="2289073"/>
          <a:ext cx="2676058" cy="1793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FF0066"/>
              </a:solidFill>
            </a:rPr>
            <a:t>2. </a:t>
          </a:r>
          <a:r>
            <a:rPr lang="fi-FI" sz="2100" b="1" kern="1200" dirty="0" err="1" smtClean="0">
              <a:solidFill>
                <a:srgbClr val="FF0066"/>
              </a:solidFill>
            </a:rPr>
            <a:t>Внедрение</a:t>
          </a:r>
          <a:r>
            <a:rPr lang="fi-FI" sz="2100" b="1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smtClean="0">
              <a:solidFill>
                <a:srgbClr val="FF0066"/>
              </a:solidFill>
            </a:rPr>
            <a:t>SHIP </a:t>
          </a:r>
          <a:r>
            <a:rPr lang="fi-FI" sz="2100" kern="1200" dirty="0" err="1" smtClean="0">
              <a:solidFill>
                <a:srgbClr val="FF0066"/>
              </a:solidFill>
            </a:rPr>
            <a:t>для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модернизации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системы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образования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медсестер</a:t>
          </a:r>
          <a:r>
            <a:rPr lang="en-US" sz="2100" b="1" kern="1200" dirty="0" smtClean="0">
              <a:solidFill>
                <a:srgbClr val="FF0066"/>
              </a:solidFill>
            </a:rPr>
            <a:t> </a:t>
          </a:r>
          <a:endParaRPr lang="en-US" sz="2100" b="0" kern="1200" dirty="0">
            <a:solidFill>
              <a:srgbClr val="FF0066"/>
            </a:solidFill>
          </a:endParaRPr>
        </a:p>
      </dsp:txBody>
      <dsp:txXfrm>
        <a:off x="3178921" y="2289073"/>
        <a:ext cx="2676058" cy="1793297"/>
      </dsp:txXfrm>
    </dsp:sp>
    <dsp:sp modelId="{79448F85-458B-44AF-A9EB-24899C03D213}">
      <dsp:nvSpPr>
        <dsp:cNvPr id="0" name=""/>
        <dsp:cNvSpPr/>
      </dsp:nvSpPr>
      <dsp:spPr>
        <a:xfrm>
          <a:off x="4779801" y="1417462"/>
          <a:ext cx="386007" cy="38600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shade val="80000"/>
                <a:hueOff val="135632"/>
                <a:satOff val="2588"/>
                <a:lumOff val="114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35632"/>
                <a:satOff val="2588"/>
                <a:lumOff val="114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35632"/>
                <a:satOff val="2588"/>
                <a:lumOff val="114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4DD535-7958-4BBC-9A94-B74EBC051783}">
      <dsp:nvSpPr>
        <dsp:cNvPr id="0" name=""/>
        <dsp:cNvSpPr/>
      </dsp:nvSpPr>
      <dsp:spPr>
        <a:xfrm rot="5400000">
          <a:off x="6059670" y="964552"/>
          <a:ext cx="1361851" cy="226608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shade val="80000"/>
                <a:hueOff val="180842"/>
                <a:satOff val="3450"/>
                <a:lumOff val="1523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80842"/>
                <a:satOff val="3450"/>
                <a:lumOff val="1523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80842"/>
                <a:satOff val="3450"/>
                <a:lumOff val="1523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6EF7A1-D46E-4BE6-BAEA-38430CFC12A5}">
      <dsp:nvSpPr>
        <dsp:cNvPr id="0" name=""/>
        <dsp:cNvSpPr/>
      </dsp:nvSpPr>
      <dsp:spPr>
        <a:xfrm>
          <a:off x="5701409" y="1641624"/>
          <a:ext cx="2307705" cy="1793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FF0066"/>
              </a:solidFill>
            </a:rPr>
            <a:t>3. </a:t>
          </a:r>
          <a:r>
            <a:rPr lang="fi-FI" sz="2100" b="1" kern="1200" dirty="0" err="1" smtClean="0">
              <a:solidFill>
                <a:srgbClr val="FF0066"/>
              </a:solidFill>
            </a:rPr>
            <a:t>Нормирование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основ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для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реформирования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сестринских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услуг</a:t>
          </a:r>
          <a:r>
            <a:rPr lang="en-US" sz="2100" b="1" kern="1200" dirty="0" smtClean="0">
              <a:solidFill>
                <a:srgbClr val="FF0066"/>
              </a:solidFill>
            </a:rPr>
            <a:t> </a:t>
          </a:r>
          <a:endParaRPr lang="en-US" sz="2100" b="0" kern="1200" dirty="0">
            <a:solidFill>
              <a:srgbClr val="FF0066"/>
            </a:solidFill>
          </a:endParaRPr>
        </a:p>
      </dsp:txBody>
      <dsp:txXfrm>
        <a:off x="5701409" y="1641624"/>
        <a:ext cx="2307705" cy="1793297"/>
      </dsp:txXfrm>
    </dsp:sp>
    <dsp:sp modelId="{F2DB21F1-0B66-43D4-A661-529DED20E978}">
      <dsp:nvSpPr>
        <dsp:cNvPr id="0" name=""/>
        <dsp:cNvSpPr/>
      </dsp:nvSpPr>
      <dsp:spPr>
        <a:xfrm>
          <a:off x="7492174" y="797720"/>
          <a:ext cx="386007" cy="38600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shade val="80000"/>
                <a:hueOff val="226053"/>
                <a:satOff val="4313"/>
                <a:lumOff val="1904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26053"/>
                <a:satOff val="4313"/>
                <a:lumOff val="1904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26053"/>
                <a:satOff val="4313"/>
                <a:lumOff val="1904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E29606-F249-431D-B353-C1F46A973BE4}">
      <dsp:nvSpPr>
        <dsp:cNvPr id="0" name=""/>
        <dsp:cNvSpPr/>
      </dsp:nvSpPr>
      <dsp:spPr>
        <a:xfrm rot="5400000">
          <a:off x="8460583" y="297912"/>
          <a:ext cx="1361851" cy="226608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shade val="80000"/>
                <a:hueOff val="271263"/>
                <a:satOff val="5175"/>
                <a:lumOff val="2285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71263"/>
                <a:satOff val="5175"/>
                <a:lumOff val="2285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71263"/>
                <a:satOff val="5175"/>
                <a:lumOff val="2285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185DE5-841A-4092-B4CB-2202D26D167B}">
      <dsp:nvSpPr>
        <dsp:cNvPr id="0" name=""/>
        <dsp:cNvSpPr/>
      </dsp:nvSpPr>
      <dsp:spPr>
        <a:xfrm>
          <a:off x="8288674" y="997367"/>
          <a:ext cx="2045838" cy="1748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0" kern="1200" dirty="0" smtClean="0">
              <a:solidFill>
                <a:srgbClr val="FF0066"/>
              </a:solidFill>
            </a:rPr>
            <a:t>4. </a:t>
          </a:r>
          <a:r>
            <a:rPr lang="fi-FI" sz="2100" kern="1200" dirty="0" err="1" smtClean="0">
              <a:solidFill>
                <a:srgbClr val="FF0066"/>
              </a:solidFill>
            </a:rPr>
            <a:t>Путь</a:t>
          </a:r>
          <a:r>
            <a:rPr lang="fi-FI" sz="2100" kern="1200" dirty="0" smtClean="0">
              <a:solidFill>
                <a:srgbClr val="FF0066"/>
              </a:solidFill>
            </a:rPr>
            <a:t> к </a:t>
          </a:r>
          <a:r>
            <a:rPr lang="fi-FI" sz="2100" b="1" kern="1200" dirty="0" err="1" smtClean="0">
              <a:solidFill>
                <a:srgbClr val="FF0066"/>
              </a:solidFill>
            </a:rPr>
            <a:t>выполнению</a:t>
          </a:r>
          <a:r>
            <a:rPr lang="fi-FI" sz="2100" kern="1200" dirty="0" smtClean="0">
              <a:solidFill>
                <a:srgbClr val="FF0066"/>
              </a:solidFill>
            </a:rPr>
            <a:t> и </a:t>
          </a:r>
          <a:r>
            <a:rPr lang="fi-FI" sz="2100" kern="1200" dirty="0" err="1" smtClean="0">
              <a:solidFill>
                <a:srgbClr val="FF0066"/>
              </a:solidFill>
            </a:rPr>
            <a:t>дальнейшему</a:t>
          </a:r>
          <a:r>
            <a:rPr lang="fi-FI" sz="2100" kern="1200" dirty="0" smtClean="0">
              <a:solidFill>
                <a:srgbClr val="FF0066"/>
              </a:solidFill>
            </a:rPr>
            <a:t> </a:t>
          </a:r>
          <a:r>
            <a:rPr lang="fi-FI" sz="2100" kern="1200" dirty="0" err="1" smtClean="0">
              <a:solidFill>
                <a:srgbClr val="FF0066"/>
              </a:solidFill>
            </a:rPr>
            <a:t>развитию</a:t>
          </a:r>
          <a:endParaRPr lang="en-US" sz="2100" b="0" kern="1200" dirty="0">
            <a:solidFill>
              <a:srgbClr val="FF0066"/>
            </a:solidFill>
          </a:endParaRPr>
        </a:p>
      </dsp:txBody>
      <dsp:txXfrm>
        <a:off x="8288674" y="997367"/>
        <a:ext cx="2045838" cy="1748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54563-7C9F-4EE6-BD18-386D708722D2}">
      <dsp:nvSpPr>
        <dsp:cNvPr id="0" name=""/>
        <dsp:cNvSpPr/>
      </dsp:nvSpPr>
      <dsp:spPr>
        <a:xfrm rot="5400000">
          <a:off x="370723" y="1987978"/>
          <a:ext cx="1112541" cy="185124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061A4D-FB3C-4EBB-B2FE-E31456D241EC}">
      <dsp:nvSpPr>
        <dsp:cNvPr id="0" name=""/>
        <dsp:cNvSpPr/>
      </dsp:nvSpPr>
      <dsp:spPr>
        <a:xfrm>
          <a:off x="225350" y="2578847"/>
          <a:ext cx="1787586" cy="1508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noProof="0" dirty="0" smtClean="0">
              <a:solidFill>
                <a:srgbClr val="C00000"/>
              </a:solidFill>
            </a:rPr>
            <a:t>ПОМОЩНИК МЕДСЕСТРЫ</a:t>
          </a:r>
          <a:r>
            <a:rPr lang="en-US" sz="1400" b="1" kern="1200" noProof="0" dirty="0" smtClean="0">
              <a:solidFill>
                <a:srgbClr val="C00000"/>
              </a:solidFill>
            </a:rPr>
            <a:t>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noProof="0" dirty="0" smtClean="0">
              <a:solidFill>
                <a:srgbClr val="C00000"/>
              </a:solidFill>
            </a:rPr>
            <a:t>МЕДСЕСТРА ОБЩЕЙ ПРАКТИКИ </a:t>
          </a:r>
          <a:r>
            <a:rPr lang="en-US" sz="1400" b="1" kern="1200" noProof="0" dirty="0" smtClean="0">
              <a:solidFill>
                <a:srgbClr val="C00000"/>
              </a:solidFill>
            </a:rPr>
            <a:t>(</a:t>
          </a:r>
          <a:r>
            <a:rPr lang="ru-RU" sz="1400" b="1" kern="1200" dirty="0" smtClean="0">
              <a:solidFill>
                <a:srgbClr val="C00000"/>
              </a:solidFill>
            </a:rPr>
            <a:t>Задача</a:t>
          </a:r>
          <a:r>
            <a:rPr lang="en-US" sz="1400" b="1" kern="1200" noProof="0" dirty="0" smtClean="0">
              <a:solidFill>
                <a:srgbClr val="C00000"/>
              </a:solidFill>
            </a:rPr>
            <a:t> 2.1): </a:t>
          </a:r>
          <a:r>
            <a:rPr lang="ru-RU" sz="1400" b="1" kern="1200" noProof="0" dirty="0" smtClean="0">
              <a:solidFill>
                <a:srgbClr val="C00000"/>
              </a:solidFill>
            </a:rPr>
            <a:t> </a:t>
          </a:r>
          <a:r>
            <a:rPr lang="ru-RU" sz="1400" b="1" kern="1200" baseline="0" noProof="0" dirty="0" smtClean="0">
              <a:solidFill>
                <a:schemeClr val="tx1"/>
              </a:solidFill>
            </a:rPr>
            <a:t>П</a:t>
          </a:r>
          <a:r>
            <a:rPr lang="ru-RU" sz="1200" kern="1200" dirty="0" err="1" smtClean="0"/>
            <a:t>ересмотр</a:t>
          </a:r>
          <a:r>
            <a:rPr lang="ru-RU" sz="1200" kern="1200" dirty="0" smtClean="0"/>
            <a:t> образовательных программ уровня </a:t>
          </a:r>
          <a:r>
            <a:rPr lang="ru-RU" sz="1200" kern="1200" dirty="0" err="1" smtClean="0"/>
            <a:t>ТиПО</a:t>
          </a:r>
          <a:r>
            <a:rPr lang="ru-RU" sz="1200" kern="1200" dirty="0" smtClean="0"/>
            <a:t> по  сестринскому </a:t>
          </a:r>
          <a:r>
            <a:rPr lang="ru-RU" sz="1200" kern="1200" dirty="0" smtClean="0"/>
            <a:t>делу</a:t>
          </a:r>
          <a:endParaRPr lang="en-US" sz="1400" kern="1200" noProof="0" dirty="0"/>
        </a:p>
      </dsp:txBody>
      <dsp:txXfrm>
        <a:off x="225350" y="2578847"/>
        <a:ext cx="1787586" cy="1508294"/>
      </dsp:txXfrm>
    </dsp:sp>
    <dsp:sp modelId="{9C079956-555B-42C8-AFC1-89932F5D9E46}">
      <dsp:nvSpPr>
        <dsp:cNvPr id="0" name=""/>
        <dsp:cNvSpPr/>
      </dsp:nvSpPr>
      <dsp:spPr>
        <a:xfrm>
          <a:off x="1540983" y="1851687"/>
          <a:ext cx="315342" cy="31534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4A839-FF94-4BEA-AF0C-F2909321D1D3}">
      <dsp:nvSpPr>
        <dsp:cNvPr id="0" name=""/>
        <dsp:cNvSpPr/>
      </dsp:nvSpPr>
      <dsp:spPr>
        <a:xfrm rot="5400000">
          <a:off x="2474874" y="1481690"/>
          <a:ext cx="1112541" cy="185124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025A7-8CFF-4A5A-9D1C-2A86A860C5EC}">
      <dsp:nvSpPr>
        <dsp:cNvPr id="0" name=""/>
        <dsp:cNvSpPr/>
      </dsp:nvSpPr>
      <dsp:spPr>
        <a:xfrm>
          <a:off x="2289163" y="2034813"/>
          <a:ext cx="1671313" cy="1465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noProof="0" dirty="0" smtClean="0">
              <a:solidFill>
                <a:srgbClr val="C00000"/>
              </a:solidFill>
            </a:rPr>
            <a:t>ПРИКЛАДНОЙ БАКАЛАВРИАТ</a:t>
          </a:r>
          <a:endParaRPr lang="en-US" sz="1400" b="1" kern="1200" noProof="0" dirty="0">
            <a:solidFill>
              <a:srgbClr val="C00000"/>
            </a:solidFill>
          </a:endParaRPr>
        </a:p>
      </dsp:txBody>
      <dsp:txXfrm>
        <a:off x="2289163" y="2034813"/>
        <a:ext cx="1671313" cy="1465003"/>
      </dsp:txXfrm>
    </dsp:sp>
    <dsp:sp modelId="{677F4D39-80D6-4F9F-A9AB-28A9D3F61D18}">
      <dsp:nvSpPr>
        <dsp:cNvPr id="0" name=""/>
        <dsp:cNvSpPr/>
      </dsp:nvSpPr>
      <dsp:spPr>
        <a:xfrm>
          <a:off x="3645134" y="1345399"/>
          <a:ext cx="315342" cy="31534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6C4A75-5E85-4EE5-95DB-E1B4D642FAA7}">
      <dsp:nvSpPr>
        <dsp:cNvPr id="0" name=""/>
        <dsp:cNvSpPr/>
      </dsp:nvSpPr>
      <dsp:spPr>
        <a:xfrm rot="5400000">
          <a:off x="4579024" y="975402"/>
          <a:ext cx="1112541" cy="185124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D8EC5F-DA30-4F73-BD14-35464087FDA1}">
      <dsp:nvSpPr>
        <dsp:cNvPr id="0" name=""/>
        <dsp:cNvSpPr/>
      </dsp:nvSpPr>
      <dsp:spPr>
        <a:xfrm>
          <a:off x="4393313" y="1528525"/>
          <a:ext cx="1671313" cy="1465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noProof="0" dirty="0" smtClean="0">
              <a:solidFill>
                <a:srgbClr val="C00000"/>
              </a:solidFill>
            </a:rPr>
            <a:t>АКАДЕМИЧЕСКИЙ БАКАЛАВРИАТ</a:t>
          </a:r>
          <a:endParaRPr lang="en-US" sz="1400" b="1" kern="1200" noProof="0" dirty="0" smtClean="0">
            <a:solidFill>
              <a:srgbClr val="C0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 smtClean="0">
              <a:solidFill>
                <a:srgbClr val="C00000"/>
              </a:solidFill>
            </a:rPr>
            <a:t>(</a:t>
          </a:r>
          <a:r>
            <a:rPr lang="ru-RU" sz="1400" b="1" kern="1200" dirty="0" smtClean="0">
              <a:solidFill>
                <a:srgbClr val="C00000"/>
              </a:solidFill>
            </a:rPr>
            <a:t>Задача</a:t>
          </a:r>
          <a:r>
            <a:rPr lang="en-US" sz="1400" b="1" kern="1200" noProof="0" dirty="0" smtClean="0">
              <a:solidFill>
                <a:srgbClr val="C00000"/>
              </a:solidFill>
            </a:rPr>
            <a:t> 2.2)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Разработка образовательных программ переподготовки прикладных бакалавров до уровня академического бакалавра по специальности «Сестринское дело</a:t>
          </a:r>
          <a:r>
            <a:rPr lang="ru-RU" sz="1400" kern="1200" dirty="0" smtClean="0"/>
            <a:t>»</a:t>
          </a:r>
          <a:endParaRPr lang="en-US" sz="1400" kern="1200" noProof="0" dirty="0"/>
        </a:p>
      </dsp:txBody>
      <dsp:txXfrm>
        <a:off x="4393313" y="1528525"/>
        <a:ext cx="1671313" cy="1465003"/>
      </dsp:txXfrm>
    </dsp:sp>
    <dsp:sp modelId="{90A37F61-3E78-4F6E-AF8E-46F6AFA7EF0D}">
      <dsp:nvSpPr>
        <dsp:cNvPr id="0" name=""/>
        <dsp:cNvSpPr/>
      </dsp:nvSpPr>
      <dsp:spPr>
        <a:xfrm>
          <a:off x="5749284" y="839111"/>
          <a:ext cx="315342" cy="31534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427CBE-50FF-4632-A5BE-6FF0A0C80FA3}">
      <dsp:nvSpPr>
        <dsp:cNvPr id="0" name=""/>
        <dsp:cNvSpPr/>
      </dsp:nvSpPr>
      <dsp:spPr>
        <a:xfrm rot="5400000">
          <a:off x="6683174" y="469114"/>
          <a:ext cx="1112541" cy="185124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2705DE-4953-4ECB-8378-C076DD7D6737}">
      <dsp:nvSpPr>
        <dsp:cNvPr id="0" name=""/>
        <dsp:cNvSpPr/>
      </dsp:nvSpPr>
      <dsp:spPr>
        <a:xfrm>
          <a:off x="6497463" y="1022237"/>
          <a:ext cx="1671313" cy="1465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noProof="0" dirty="0"/>
        </a:p>
      </dsp:txBody>
      <dsp:txXfrm>
        <a:off x="6497463" y="1022237"/>
        <a:ext cx="1671313" cy="1465003"/>
      </dsp:txXfrm>
    </dsp:sp>
    <dsp:sp modelId="{1E9A1184-0309-49C1-B15B-3EDFDFA88649}">
      <dsp:nvSpPr>
        <dsp:cNvPr id="0" name=""/>
        <dsp:cNvSpPr/>
      </dsp:nvSpPr>
      <dsp:spPr>
        <a:xfrm>
          <a:off x="7853435" y="332823"/>
          <a:ext cx="315342" cy="31534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2B513-8E19-49F6-B784-3989D5FC5025}">
      <dsp:nvSpPr>
        <dsp:cNvPr id="0" name=""/>
        <dsp:cNvSpPr/>
      </dsp:nvSpPr>
      <dsp:spPr>
        <a:xfrm rot="5400000">
          <a:off x="8787325" y="-37174"/>
          <a:ext cx="1112541" cy="185124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B4287-E4B4-4B7C-8CC3-A55F485DA82B}">
      <dsp:nvSpPr>
        <dsp:cNvPr id="0" name=""/>
        <dsp:cNvSpPr/>
      </dsp:nvSpPr>
      <dsp:spPr>
        <a:xfrm>
          <a:off x="8601614" y="515948"/>
          <a:ext cx="1671313" cy="1465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noProof="0" dirty="0"/>
        </a:p>
      </dsp:txBody>
      <dsp:txXfrm>
        <a:off x="8601614" y="515948"/>
        <a:ext cx="1671313" cy="1465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cid:image001.png@01D388CB.152DFB70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-137160"/>
            <a:ext cx="12192000" cy="6995160"/>
          </a:xfrm>
          <a:prstGeom prst="rect">
            <a:avLst/>
          </a:prstGeom>
          <a:gradFill flip="none" rotWithShape="1">
            <a:gsLst>
              <a:gs pos="0">
                <a:srgbClr val="01588E">
                  <a:shade val="30000"/>
                  <a:satMod val="115000"/>
                </a:srgbClr>
              </a:gs>
              <a:gs pos="50000">
                <a:srgbClr val="01588E">
                  <a:shade val="67500"/>
                  <a:satMod val="115000"/>
                </a:srgbClr>
              </a:gs>
              <a:gs pos="100000">
                <a:srgbClr val="01588E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929383" y="1179575"/>
            <a:ext cx="8738615" cy="1982915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29383" y="3238829"/>
            <a:ext cx="8738616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4" name="Suorakulmio 13"/>
          <p:cNvSpPr/>
          <p:nvPr userDrawn="1"/>
        </p:nvSpPr>
        <p:spPr>
          <a:xfrm>
            <a:off x="0" y="5299331"/>
            <a:ext cx="12192000" cy="11247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585" y="5560956"/>
            <a:ext cx="1580184" cy="573253"/>
          </a:xfrm>
          <a:prstGeom prst="rect">
            <a:avLst/>
          </a:prstGeom>
        </p:spPr>
      </p:pic>
      <p:pic>
        <p:nvPicPr>
          <p:cNvPr id="9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535" y="5547240"/>
            <a:ext cx="1674228" cy="600286"/>
          </a:xfrm>
          <a:prstGeom prst="rect">
            <a:avLst/>
          </a:prstGeom>
        </p:spPr>
      </p:pic>
      <p:sp>
        <p:nvSpPr>
          <p:cNvPr id="12" name="Tekstiruutu 11"/>
          <p:cNvSpPr txBox="1"/>
          <p:nvPr userDrawn="1"/>
        </p:nvSpPr>
        <p:spPr>
          <a:xfrm>
            <a:off x="1929382" y="256245"/>
            <a:ext cx="8738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0" dirty="0" smtClean="0">
                <a:solidFill>
                  <a:srgbClr val="FFFFFF"/>
                </a:solidFill>
                <a:latin typeface="+mj-lt"/>
              </a:rPr>
              <a:t>Проект социального медицинского страхования Казахстана – SHIP </a:t>
            </a:r>
            <a:endParaRPr lang="fi-FI" sz="1600" b="0" dirty="0" smtClean="0">
              <a:solidFill>
                <a:srgbClr val="FFFFFF"/>
              </a:solidFill>
              <a:latin typeface="+mj-lt"/>
            </a:endParaRPr>
          </a:p>
          <a:p>
            <a:pPr algn="ctr"/>
            <a:r>
              <a:rPr lang="ru-RU" sz="1600" b="0" dirty="0" smtClean="0">
                <a:solidFill>
                  <a:srgbClr val="FFFFFF"/>
                </a:solidFill>
                <a:latin typeface="+mj-lt"/>
              </a:rPr>
              <a:t>Путешествие к лучшему здравоохранению</a:t>
            </a:r>
            <a:br>
              <a:rPr lang="ru-RU" sz="1600" b="0" dirty="0" smtClean="0">
                <a:solidFill>
                  <a:srgbClr val="FFFFFF"/>
                </a:solidFill>
                <a:latin typeface="+mj-lt"/>
              </a:rPr>
            </a:br>
            <a:r>
              <a:rPr lang="ru-RU" sz="1600" b="0" dirty="0" smtClean="0">
                <a:solidFill>
                  <a:srgbClr val="FFFFFF"/>
                </a:solidFill>
                <a:latin typeface="+mj-lt"/>
              </a:rPr>
              <a:t>МОДЕРНИЗАЦИЯ СИСТЕМЫ СЕСТРИНСКОГО ОБРАЗОВАНИЯ</a:t>
            </a:r>
            <a:endParaRPr lang="fi-FI" sz="1600" b="0" dirty="0">
              <a:latin typeface="+mj-lt"/>
            </a:endParaRPr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81" y="128550"/>
            <a:ext cx="1534242" cy="1580040"/>
          </a:xfrm>
          <a:prstGeom prst="rect">
            <a:avLst/>
          </a:prstGeom>
        </p:spPr>
      </p:pic>
      <p:pic>
        <p:nvPicPr>
          <p:cNvPr id="11" name="Kuva 10" descr="Inline images 1"/>
          <p:cNvPicPr/>
          <p:nvPr userDrawn="1"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08" y="5299331"/>
            <a:ext cx="1144188" cy="1124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Kuva 15"/>
          <p:cNvPicPr/>
          <p:nvPr userDrawn="1"/>
        </p:nvPicPr>
        <p:blipFill>
          <a:blip r:embed="rId7"/>
          <a:stretch>
            <a:fillRect/>
          </a:stretch>
        </p:blipFill>
        <p:spPr>
          <a:xfrm>
            <a:off x="2514521" y="5463939"/>
            <a:ext cx="1697890" cy="76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49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005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967271" y="365125"/>
            <a:ext cx="2628900" cy="5517882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080571" y="365125"/>
            <a:ext cx="7734300" cy="5517882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393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21AC-8A06-47ED-A5B9-C7611E37AE5E}" type="datetimeFigureOut">
              <a:rPr lang="fi-FI" smtClean="0"/>
              <a:t>21.6.2018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9A78AC-2328-489E-AF99-1BCEDBF86F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86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78992" y="365125"/>
            <a:ext cx="10274808" cy="823595"/>
          </a:xfrm>
        </p:spPr>
        <p:txBody>
          <a:bodyPr/>
          <a:lstStyle>
            <a:lvl1pPr>
              <a:defRPr b="1">
                <a:solidFill>
                  <a:srgbClr val="01588E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78992" y="1331880"/>
            <a:ext cx="10274808" cy="4573161"/>
          </a:xfrm>
        </p:spPr>
        <p:txBody>
          <a:bodyPr/>
          <a:lstStyle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947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57618" y="1709738"/>
            <a:ext cx="1028983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57618" y="4589463"/>
            <a:ext cx="1028983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65231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078992" y="1501029"/>
            <a:ext cx="5068314" cy="4301250"/>
          </a:xfrm>
        </p:spPr>
        <p:txBody>
          <a:bodyPr/>
          <a:lstStyle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433849" y="1501029"/>
            <a:ext cx="5255048" cy="4301250"/>
          </a:xfrm>
        </p:spPr>
        <p:txBody>
          <a:bodyPr/>
          <a:lstStyle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1" name="Suorakulmio 10"/>
          <p:cNvSpPr/>
          <p:nvPr userDrawn="1"/>
        </p:nvSpPr>
        <p:spPr>
          <a:xfrm>
            <a:off x="6226906" y="1501029"/>
            <a:ext cx="127342" cy="4300549"/>
          </a:xfrm>
          <a:prstGeom prst="rect">
            <a:avLst/>
          </a:prstGeom>
          <a:gradFill flip="none" rotWithShape="1">
            <a:gsLst>
              <a:gs pos="0">
                <a:srgbClr val="01588E">
                  <a:shade val="30000"/>
                  <a:satMod val="115000"/>
                </a:srgbClr>
              </a:gs>
              <a:gs pos="50000">
                <a:srgbClr val="01588E">
                  <a:shade val="67500"/>
                  <a:satMod val="115000"/>
                </a:srgbClr>
              </a:gs>
              <a:gs pos="100000">
                <a:srgbClr val="01588E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1078992" y="343093"/>
            <a:ext cx="10609905" cy="978932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760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35560" y="365126"/>
            <a:ext cx="10515600" cy="923848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148260" y="138221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148260" y="2206128"/>
            <a:ext cx="5157787" cy="3684588"/>
          </a:xfrm>
        </p:spPr>
        <p:txBody>
          <a:bodyPr/>
          <a:lstStyle/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480672" y="138221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480672" y="2206128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18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676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1588E">
                  <a:shade val="30000"/>
                  <a:satMod val="115000"/>
                </a:srgbClr>
              </a:gs>
              <a:gs pos="50000">
                <a:srgbClr val="01588E">
                  <a:shade val="67500"/>
                  <a:satMod val="115000"/>
                </a:srgbClr>
              </a:gs>
              <a:gs pos="100000">
                <a:srgbClr val="01588E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774523" y="170187"/>
            <a:ext cx="1064295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Kazakhstan Social Health Insurance Project  - SHIP - Journey to a better Healthcare</a:t>
            </a:r>
            <a:r>
              <a:rPr lang="fi-FI" sz="1600" dirty="0" smtClean="0">
                <a:solidFill>
                  <a:schemeClr val="bg1"/>
                </a:solidFill>
                <a:latin typeface="+mj-lt"/>
              </a:rPr>
              <a:t>​</a:t>
            </a:r>
            <a:br>
              <a:rPr lang="fi-FI" sz="1600" dirty="0" smtClean="0">
                <a:solidFill>
                  <a:schemeClr val="bg1"/>
                </a:solidFill>
                <a:latin typeface="+mj-lt"/>
              </a:rPr>
            </a:b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MODERNIZATION OF EDUCATION SYSTEM FOR NURSES</a:t>
            </a:r>
            <a:endParaRPr lang="fi-FI" sz="16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Otsikko 1"/>
          <p:cNvSpPr>
            <a:spLocks noGrp="1"/>
          </p:cNvSpPr>
          <p:nvPr>
            <p:ph type="title"/>
          </p:nvPr>
        </p:nvSpPr>
        <p:spPr>
          <a:xfrm>
            <a:off x="2159304" y="925149"/>
            <a:ext cx="7888079" cy="11129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0" name="Tekstin paikkamerkki 2"/>
          <p:cNvSpPr>
            <a:spLocks noGrp="1"/>
          </p:cNvSpPr>
          <p:nvPr>
            <p:ph type="body" idx="1"/>
          </p:nvPr>
        </p:nvSpPr>
        <p:spPr>
          <a:xfrm>
            <a:off x="2159304" y="2038120"/>
            <a:ext cx="7888080" cy="326694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</a:t>
            </a:r>
          </a:p>
        </p:txBody>
      </p:sp>
      <p:sp>
        <p:nvSpPr>
          <p:cNvPr id="11" name="Suorakulmio 10"/>
          <p:cNvSpPr/>
          <p:nvPr userDrawn="1"/>
        </p:nvSpPr>
        <p:spPr>
          <a:xfrm>
            <a:off x="0" y="5519174"/>
            <a:ext cx="12192000" cy="11247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93"/>
          <a:stretch/>
        </p:blipFill>
        <p:spPr>
          <a:xfrm>
            <a:off x="5063904" y="5739480"/>
            <a:ext cx="2064191" cy="820251"/>
          </a:xfrm>
          <a:prstGeom prst="rect">
            <a:avLst/>
          </a:prstGeom>
        </p:spPr>
      </p:pic>
      <p:pic>
        <p:nvPicPr>
          <p:cNvPr id="13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23" y="5849462"/>
            <a:ext cx="1654701" cy="600286"/>
          </a:xfrm>
          <a:prstGeom prst="rect">
            <a:avLst/>
          </a:prstGeom>
        </p:spPr>
      </p:pic>
      <p:pic>
        <p:nvPicPr>
          <p:cNvPr id="14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4975" y="5849462"/>
            <a:ext cx="1674228" cy="60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8216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7" y="987425"/>
            <a:ext cx="648367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08216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0542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3724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480641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3724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832350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046602" y="232923"/>
            <a:ext cx="106753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78991" y="1879074"/>
            <a:ext cx="10642955" cy="4072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Suorakulmio 6"/>
          <p:cNvSpPr/>
          <p:nvPr userDrawn="1"/>
        </p:nvSpPr>
        <p:spPr>
          <a:xfrm>
            <a:off x="102934" y="137795"/>
            <a:ext cx="844296" cy="6583680"/>
          </a:xfrm>
          <a:prstGeom prst="rect">
            <a:avLst/>
          </a:prstGeom>
          <a:gradFill flip="none" rotWithShape="1">
            <a:gsLst>
              <a:gs pos="0">
                <a:srgbClr val="01588E">
                  <a:shade val="30000"/>
                  <a:satMod val="115000"/>
                </a:srgbClr>
              </a:gs>
              <a:gs pos="50000">
                <a:srgbClr val="01588E">
                  <a:shade val="67500"/>
                  <a:satMod val="115000"/>
                </a:srgbClr>
              </a:gs>
              <a:gs pos="100000">
                <a:srgbClr val="01588E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" name="Suora yhdysviiva 7"/>
          <p:cNvCxnSpPr/>
          <p:nvPr userDrawn="1"/>
        </p:nvCxnSpPr>
        <p:spPr>
          <a:xfrm>
            <a:off x="1078992" y="5992794"/>
            <a:ext cx="10642954" cy="0"/>
          </a:xfrm>
          <a:prstGeom prst="line">
            <a:avLst/>
          </a:prstGeom>
          <a:ln w="19050">
            <a:solidFill>
              <a:srgbClr val="0158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iruutu 8"/>
          <p:cNvSpPr txBox="1"/>
          <p:nvPr userDrawn="1"/>
        </p:nvSpPr>
        <p:spPr>
          <a:xfrm>
            <a:off x="1046602" y="6032747"/>
            <a:ext cx="10675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0" kern="1200" dirty="0" smtClean="0">
                <a:solidFill>
                  <a:srgbClr val="01588E"/>
                </a:solidFill>
                <a:latin typeface="+mn-lt"/>
                <a:ea typeface="+mn-ea"/>
                <a:cs typeface="+mn-cs"/>
              </a:rPr>
              <a:t>Проект социального медицинского страхования Казахстана – SHIP - Путешествие к лучшему здравоохранению</a:t>
            </a:r>
            <a:br>
              <a:rPr lang="ru-RU" sz="1600" b="0" kern="1200" dirty="0" smtClean="0">
                <a:solidFill>
                  <a:srgbClr val="01588E"/>
                </a:solidFill>
                <a:latin typeface="+mn-lt"/>
                <a:ea typeface="+mn-ea"/>
                <a:cs typeface="+mn-cs"/>
              </a:rPr>
            </a:br>
            <a:r>
              <a:rPr lang="ru-RU" sz="1600" b="0" kern="1200" dirty="0" smtClean="0">
                <a:solidFill>
                  <a:srgbClr val="01588E"/>
                </a:solidFill>
                <a:latin typeface="+mn-lt"/>
                <a:ea typeface="+mn-ea"/>
                <a:cs typeface="+mn-cs"/>
              </a:rPr>
              <a:t>МОДЕРНИЗАЦИЯ СИСТЕМЫ СЕСТРИНСКОГО ОБРАЗОВАНИЯ</a:t>
            </a:r>
            <a:endParaRPr lang="fi-FI" sz="1600" b="0" kern="1200" dirty="0">
              <a:solidFill>
                <a:srgbClr val="01588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10748789" y="6355912"/>
            <a:ext cx="973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553C-4EA8-4B41-B142-D25130CBF532}" type="datetimeFigureOut">
              <a:rPr lang="fi-FI" smtClean="0"/>
              <a:pPr/>
              <a:t>21.6.2018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84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1588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.ac.uk/sign-147-management-of-chronic-heart-failure.html" TargetMode="External"/><Relationship Id="rId2" Type="http://schemas.openxmlformats.org/officeDocument/2006/relationships/hyperlink" Target="http://www.sign.ac.uk/assets/sign116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nao.ca/bpg/guidelines/adult-asthma-care" TargetMode="External"/><Relationship Id="rId4" Type="http://schemas.openxmlformats.org/officeDocument/2006/relationships/hyperlink" Target="http://www.sign.ac.uk/assets/sign149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643" y="1179575"/>
            <a:ext cx="11052313" cy="1982915"/>
          </a:xfrm>
        </p:spPr>
        <p:txBody>
          <a:bodyPr>
            <a:normAutofit/>
          </a:bodyPr>
          <a:lstStyle/>
          <a:p>
            <a:r>
              <a:rPr lang="ru-RU" sz="4400" dirty="0"/>
              <a:t>Этапы реформирования сестринской службы </a:t>
            </a:r>
            <a:r>
              <a:rPr lang="fi-FI" sz="4400" dirty="0" smtClean="0"/>
              <a:t/>
            </a:r>
            <a:br>
              <a:rPr lang="fi-FI" sz="4400" dirty="0" smtClean="0"/>
            </a:br>
            <a:r>
              <a:rPr lang="ru-RU" sz="4400" dirty="0" smtClean="0"/>
              <a:t>в </a:t>
            </a:r>
            <a:r>
              <a:rPr lang="ru-RU" sz="4400" dirty="0"/>
              <a:t>Республике Казахстан. </a:t>
            </a:r>
            <a:endParaRPr lang="fi-FI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b="1" dirty="0" smtClean="0"/>
              <a:t>Планы и перспективы</a:t>
            </a:r>
            <a:endParaRPr lang="fi-FI" sz="3200" b="1" dirty="0" smtClean="0"/>
          </a:p>
          <a:p>
            <a:r>
              <a:rPr lang="en-US" b="1" dirty="0" smtClean="0"/>
              <a:t>Johanna Heikkila</a:t>
            </a:r>
            <a:r>
              <a:rPr lang="ru-RU" b="1" dirty="0" smtClean="0"/>
              <a:t>, </a:t>
            </a:r>
            <a:r>
              <a:rPr lang="ru-RU" dirty="0" err="1" smtClean="0"/>
              <a:t>PhD</a:t>
            </a:r>
            <a:r>
              <a:rPr lang="ru-RU" dirty="0" smtClean="0"/>
              <a:t>, RN, старший советник </a:t>
            </a:r>
            <a:endParaRPr lang="fi-FI" dirty="0" smtClean="0"/>
          </a:p>
          <a:p>
            <a:r>
              <a:rPr lang="ru-RU" dirty="0" smtClean="0"/>
              <a:t>Университета </a:t>
            </a:r>
            <a:r>
              <a:rPr lang="ru-RU" dirty="0"/>
              <a:t>прикладных наук </a:t>
            </a:r>
            <a:r>
              <a:rPr lang="en-US" dirty="0"/>
              <a:t>JAMK</a:t>
            </a:r>
            <a:r>
              <a:rPr lang="ru-RU" dirty="0"/>
              <a:t>, Финляндия. </a:t>
            </a:r>
            <a:endParaRPr lang="fi-FI" dirty="0" smtClean="0"/>
          </a:p>
          <a:p>
            <a:r>
              <a:rPr lang="fi-FI" dirty="0" smtClean="0"/>
              <a:t>Johanna.heikkila@jamk.fi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7320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44" y="738344"/>
            <a:ext cx="10274808" cy="817501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FF0066"/>
                </a:solidFill>
              </a:rPr>
              <a:t>3. </a:t>
            </a:r>
            <a:r>
              <a:rPr lang="fi-FI" sz="4000" dirty="0" err="1" smtClean="0">
                <a:solidFill>
                  <a:srgbClr val="FF0066"/>
                </a:solidFill>
              </a:rPr>
              <a:t>Нормирование</a:t>
            </a:r>
            <a:r>
              <a:rPr lang="fi-FI" sz="4000" dirty="0" smtClean="0">
                <a:solidFill>
                  <a:srgbClr val="FF0066"/>
                </a:solidFill>
              </a:rPr>
              <a:t> </a:t>
            </a:r>
            <a:r>
              <a:rPr lang="fi-FI" sz="4000" dirty="0" err="1" smtClean="0">
                <a:solidFill>
                  <a:srgbClr val="FF0066"/>
                </a:solidFill>
              </a:rPr>
              <a:t>основ</a:t>
            </a:r>
            <a:r>
              <a:rPr lang="fi-FI" sz="4000" dirty="0" smtClean="0">
                <a:solidFill>
                  <a:srgbClr val="FF0066"/>
                </a:solidFill>
              </a:rPr>
              <a:t> </a:t>
            </a:r>
            <a:r>
              <a:rPr lang="fi-FI" sz="4000" dirty="0" err="1" smtClean="0">
                <a:solidFill>
                  <a:srgbClr val="FF0066"/>
                </a:solidFill>
              </a:rPr>
              <a:t>для</a:t>
            </a:r>
            <a:r>
              <a:rPr lang="fi-FI" sz="4000" dirty="0" smtClean="0">
                <a:solidFill>
                  <a:srgbClr val="FF0066"/>
                </a:solidFill>
              </a:rPr>
              <a:t> </a:t>
            </a:r>
            <a:r>
              <a:rPr lang="fi-FI" sz="4000" dirty="0" err="1" smtClean="0">
                <a:solidFill>
                  <a:srgbClr val="FF0066"/>
                </a:solidFill>
              </a:rPr>
              <a:t>реформирования</a:t>
            </a:r>
            <a:r>
              <a:rPr lang="fi-FI" sz="4000" dirty="0" smtClean="0">
                <a:solidFill>
                  <a:srgbClr val="FF0066"/>
                </a:solidFill>
              </a:rPr>
              <a:t> </a:t>
            </a:r>
            <a:r>
              <a:rPr lang="fi-FI" sz="4000" dirty="0" err="1" smtClean="0">
                <a:solidFill>
                  <a:srgbClr val="FF0066"/>
                </a:solidFill>
              </a:rPr>
              <a:t>сестринских</a:t>
            </a:r>
            <a:r>
              <a:rPr lang="fi-FI" sz="4000" dirty="0" smtClean="0">
                <a:solidFill>
                  <a:srgbClr val="FF0066"/>
                </a:solidFill>
              </a:rPr>
              <a:t> </a:t>
            </a:r>
            <a:r>
              <a:rPr lang="fi-FI" sz="4000" dirty="0" err="1" smtClean="0">
                <a:solidFill>
                  <a:srgbClr val="FF0066"/>
                </a:solidFill>
              </a:rPr>
              <a:t>услуг</a:t>
            </a:r>
            <a:r>
              <a:rPr lang="en-US" sz="4000" dirty="0" smtClean="0">
                <a:solidFill>
                  <a:srgbClr val="FF0066"/>
                </a:solidFill>
              </a:rPr>
              <a:t> </a:t>
            </a:r>
            <a:r>
              <a:rPr lang="en-US" dirty="0" smtClean="0">
                <a:solidFill>
                  <a:srgbClr val="FF0066"/>
                </a:solidFill>
              </a:rPr>
              <a:t/>
            </a:r>
            <a:br>
              <a:rPr lang="en-US" dirty="0" smtClean="0">
                <a:solidFill>
                  <a:srgbClr val="FF0066"/>
                </a:solidFill>
              </a:rPr>
            </a:br>
            <a:r>
              <a:rPr lang="fi-FI" sz="2700" dirty="0" smtClean="0">
                <a:solidFill>
                  <a:schemeClr val="tx1"/>
                </a:solidFill>
              </a:rPr>
              <a:t>2. </a:t>
            </a:r>
            <a:r>
              <a:rPr lang="ru-RU" sz="2700" dirty="0" smtClean="0">
                <a:solidFill>
                  <a:schemeClr val="tx1"/>
                </a:solidFill>
              </a:rPr>
              <a:t>внедрение новой системы менеджмента в </a:t>
            </a:r>
            <a:r>
              <a:rPr lang="ru-RU" sz="2700" dirty="0" err="1" smtClean="0">
                <a:solidFill>
                  <a:schemeClr val="tx1"/>
                </a:solidFill>
              </a:rPr>
              <a:t>сд</a:t>
            </a:r>
            <a:r>
              <a:rPr lang="ru-RU" sz="2700" dirty="0" smtClean="0">
                <a:solidFill>
                  <a:schemeClr val="tx1"/>
                </a:solidFill>
              </a:rPr>
              <a:t> и сестринской документации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rgbClr val="FF0066"/>
                </a:solidFill>
              </a:rPr>
              <a:t/>
            </a:r>
            <a:br>
              <a:rPr lang="en-US" b="0" dirty="0" smtClean="0">
                <a:solidFill>
                  <a:srgbClr val="FF0066"/>
                </a:solidFill>
              </a:rPr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44" y="1665027"/>
            <a:ext cx="10274808" cy="463638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ПИЛОТНЫЙ ПРОЕКТ по разработке и внедрению новой модели сестринской службы в организациях практического здравоохранения – клинических базах высших медицинских колледжей РК</a:t>
            </a:r>
            <a:endParaRPr lang="fi-FI" b="1" dirty="0" smtClean="0"/>
          </a:p>
          <a:p>
            <a:r>
              <a:rPr lang="ru-RU" b="1" dirty="0" smtClean="0"/>
              <a:t> Определены концептуальные модели организации сестринской службы:</a:t>
            </a:r>
          </a:p>
          <a:p>
            <a:pPr marL="538163" indent="-274638"/>
            <a:r>
              <a:rPr lang="ru-RU" dirty="0" smtClean="0"/>
              <a:t>Первичная сестринская модель: одна медсестра несет ответственность за </a:t>
            </a:r>
            <a:r>
              <a:rPr lang="ru-RU" dirty="0" err="1" smtClean="0"/>
              <a:t>незаивисмое</a:t>
            </a:r>
            <a:r>
              <a:rPr lang="ru-RU" dirty="0" smtClean="0"/>
              <a:t> принятие решений в рамках сестринской оценки пациента, планирования сестринской помощи и оценки прогресса этого пациента на протяжении всего его пребывания в больнице и при выписке.</a:t>
            </a:r>
          </a:p>
          <a:p>
            <a:pPr marL="538163" indent="-274638"/>
            <a:r>
              <a:rPr lang="ru-RU" dirty="0" smtClean="0"/>
              <a:t>Командная сестринская модель: организация </a:t>
            </a:r>
            <a:r>
              <a:rPr lang="ru-RU" dirty="0" err="1" smtClean="0"/>
              <a:t>многопрофессиональной</a:t>
            </a:r>
            <a:r>
              <a:rPr lang="ru-RU" dirty="0" smtClean="0"/>
              <a:t> команды медсестер, врачей и других специалистов здравоохранения для работы в нестабильных условиях, более эффективного решения проблем. </a:t>
            </a:r>
          </a:p>
          <a:p>
            <a:r>
              <a:rPr lang="ru-RU" b="1" dirty="0" smtClean="0"/>
              <a:t>Определены рекомендации к типовой организационной структуре медицинских организаций на основе надлежащих мировых практик управления сестринской службой.</a:t>
            </a:r>
            <a:endParaRPr lang="fi-FI" b="1" dirty="0" smtClean="0"/>
          </a:p>
          <a:p>
            <a:r>
              <a:rPr lang="ru-RU" b="1" dirty="0" smtClean="0"/>
              <a:t> Утверждение Национальной классификации сестринских диагнозов и сестринских вмешательств в РК</a:t>
            </a:r>
            <a:endParaRPr lang="ru-RU" b="1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609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78992" y="654071"/>
            <a:ext cx="10178208" cy="536416"/>
          </a:xfrm>
          <a:noFill/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66"/>
                </a:solidFill>
              </a:rPr>
              <a:t>3. </a:t>
            </a:r>
            <a:r>
              <a:rPr lang="fi-FI" sz="3600" dirty="0" err="1">
                <a:solidFill>
                  <a:srgbClr val="FF0066"/>
                </a:solidFill>
              </a:rPr>
              <a:t>Нормирование</a:t>
            </a:r>
            <a:r>
              <a:rPr lang="fi-FI" sz="3600" dirty="0">
                <a:solidFill>
                  <a:srgbClr val="FF0066"/>
                </a:solidFill>
              </a:rPr>
              <a:t> </a:t>
            </a:r>
            <a:r>
              <a:rPr lang="fi-FI" sz="3600" dirty="0" err="1">
                <a:solidFill>
                  <a:srgbClr val="FF0066"/>
                </a:solidFill>
              </a:rPr>
              <a:t>основ</a:t>
            </a:r>
            <a:r>
              <a:rPr lang="fi-FI" sz="3600" dirty="0">
                <a:solidFill>
                  <a:srgbClr val="FF0066"/>
                </a:solidFill>
              </a:rPr>
              <a:t> </a:t>
            </a:r>
            <a:r>
              <a:rPr lang="fi-FI" sz="3600" dirty="0" err="1">
                <a:solidFill>
                  <a:srgbClr val="FF0066"/>
                </a:solidFill>
              </a:rPr>
              <a:t>для</a:t>
            </a:r>
            <a:r>
              <a:rPr lang="fi-FI" sz="3600" dirty="0">
                <a:solidFill>
                  <a:srgbClr val="FF0066"/>
                </a:solidFill>
              </a:rPr>
              <a:t> </a:t>
            </a:r>
            <a:r>
              <a:rPr lang="fi-FI" sz="3600" dirty="0" err="1">
                <a:solidFill>
                  <a:srgbClr val="FF0066"/>
                </a:solidFill>
              </a:rPr>
              <a:t>реформирования</a:t>
            </a:r>
            <a:r>
              <a:rPr lang="fi-FI" sz="3600" dirty="0">
                <a:solidFill>
                  <a:srgbClr val="FF0066"/>
                </a:solidFill>
              </a:rPr>
              <a:t> </a:t>
            </a:r>
            <a:r>
              <a:rPr lang="fi-FI" sz="3600" dirty="0" err="1">
                <a:solidFill>
                  <a:srgbClr val="FF0066"/>
                </a:solidFill>
              </a:rPr>
              <a:t>сестринских</a:t>
            </a:r>
            <a:r>
              <a:rPr lang="fi-FI" sz="3600" dirty="0">
                <a:solidFill>
                  <a:srgbClr val="FF0066"/>
                </a:solidFill>
              </a:rPr>
              <a:t> </a:t>
            </a:r>
            <a:r>
              <a:rPr lang="fi-FI" sz="3600" dirty="0" err="1">
                <a:solidFill>
                  <a:srgbClr val="FF0066"/>
                </a:solidFill>
              </a:rPr>
              <a:t>услуг</a:t>
            </a:r>
            <a:r>
              <a:rPr lang="en-US" sz="3600" dirty="0">
                <a:solidFill>
                  <a:srgbClr val="FF0066"/>
                </a:solidFill>
              </a:rPr>
              <a:t> </a:t>
            </a:r>
            <a:r>
              <a:rPr lang="en-US" sz="2500" dirty="0" smtClean="0">
                <a:solidFill>
                  <a:srgbClr val="FF0066"/>
                </a:solidFill>
              </a:rPr>
              <a:t/>
            </a:r>
            <a:br>
              <a:rPr lang="en-US" sz="2500" dirty="0" smtClean="0">
                <a:solidFill>
                  <a:srgbClr val="FF0066"/>
                </a:solidFill>
              </a:rPr>
            </a:br>
            <a:r>
              <a:rPr lang="fi-FI" sz="2500" b="0" dirty="0" smtClean="0">
                <a:solidFill>
                  <a:prstClr val="black"/>
                </a:solidFill>
                <a:latin typeface="Calibri" panose="020F0502020204030204"/>
              </a:rPr>
              <a:t>3</a:t>
            </a:r>
            <a:r>
              <a:rPr lang="fi-FI" sz="2500" b="0" dirty="0">
                <a:solidFill>
                  <a:prstClr val="black"/>
                </a:solidFill>
                <a:latin typeface="Calibri" panose="020F0502020204030204"/>
              </a:rPr>
              <a:t>. </a:t>
            </a:r>
            <a:r>
              <a:rPr lang="ru-RU" sz="2500" b="0" dirty="0">
                <a:solidFill>
                  <a:prstClr val="black"/>
                </a:solidFill>
                <a:latin typeface="Calibri" panose="020F0502020204030204"/>
              </a:rPr>
              <a:t>Совершенствование профессиональной среды специалистов среднего звена</a:t>
            </a:r>
            <a:endParaRPr lang="fi-FI" sz="2500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996865"/>
              </p:ext>
            </p:extLst>
          </p:nvPr>
        </p:nvGraphicFramePr>
        <p:xfrm>
          <a:off x="1078992" y="1075180"/>
          <a:ext cx="10274300" cy="4359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938338" y="2701146"/>
            <a:ext cx="21096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Медицинский колледж</a:t>
            </a: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3234183" y="2063598"/>
            <a:ext cx="1971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Высший медицинский колледж (10+)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5294602" y="1622499"/>
            <a:ext cx="2109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Медицинский университет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7663653" y="2145719"/>
            <a:ext cx="16423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СТЕПЕНЬ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МАГИСТРА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Задача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2.3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Совершенствование (пересмотр) образовательных программ уровня магистратуры по специальности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«Сестринское дело»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9805047" y="1677808"/>
            <a:ext cx="145215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ДОКТОРАНТУРА </a:t>
            </a: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Задача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2.4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Разработка образовательных программ подготовки специалистов сестринского дела на уровне докторантуры по специальности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«Сестринское дело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»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Kaarinuoli ylös 10"/>
          <p:cNvSpPr/>
          <p:nvPr/>
        </p:nvSpPr>
        <p:spPr>
          <a:xfrm>
            <a:off x="4066734" y="3996345"/>
            <a:ext cx="1398650" cy="6606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56945" y="5392676"/>
            <a:ext cx="3627434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77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532" y="286162"/>
            <a:ext cx="10988040" cy="96943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66"/>
                </a:solidFill>
              </a:rPr>
              <a:t>3. </a:t>
            </a:r>
            <a:r>
              <a:rPr lang="fi-FI" sz="3600" dirty="0" err="1">
                <a:solidFill>
                  <a:srgbClr val="FF0066"/>
                </a:solidFill>
              </a:rPr>
              <a:t>Нормирование</a:t>
            </a:r>
            <a:r>
              <a:rPr lang="fi-FI" sz="3600" dirty="0">
                <a:solidFill>
                  <a:srgbClr val="FF0066"/>
                </a:solidFill>
              </a:rPr>
              <a:t> </a:t>
            </a:r>
            <a:r>
              <a:rPr lang="fi-FI" sz="3600" dirty="0" err="1">
                <a:solidFill>
                  <a:srgbClr val="FF0066"/>
                </a:solidFill>
              </a:rPr>
              <a:t>основ</a:t>
            </a:r>
            <a:r>
              <a:rPr lang="fi-FI" sz="3600" dirty="0">
                <a:solidFill>
                  <a:srgbClr val="FF0066"/>
                </a:solidFill>
              </a:rPr>
              <a:t> </a:t>
            </a:r>
            <a:r>
              <a:rPr lang="fi-FI" sz="3600" dirty="0" err="1">
                <a:solidFill>
                  <a:srgbClr val="FF0066"/>
                </a:solidFill>
              </a:rPr>
              <a:t>для</a:t>
            </a:r>
            <a:r>
              <a:rPr lang="fi-FI" sz="3600" dirty="0">
                <a:solidFill>
                  <a:srgbClr val="FF0066"/>
                </a:solidFill>
              </a:rPr>
              <a:t> </a:t>
            </a:r>
            <a:r>
              <a:rPr lang="fi-FI" sz="3600" dirty="0" err="1">
                <a:solidFill>
                  <a:srgbClr val="FF0066"/>
                </a:solidFill>
              </a:rPr>
              <a:t>реформирования</a:t>
            </a:r>
            <a:r>
              <a:rPr lang="fi-FI" sz="3600" dirty="0">
                <a:solidFill>
                  <a:srgbClr val="FF0066"/>
                </a:solidFill>
              </a:rPr>
              <a:t> </a:t>
            </a:r>
            <a:r>
              <a:rPr lang="fi-FI" sz="3600" dirty="0" err="1">
                <a:solidFill>
                  <a:srgbClr val="FF0066"/>
                </a:solidFill>
              </a:rPr>
              <a:t>сестринских</a:t>
            </a:r>
            <a:r>
              <a:rPr lang="fi-FI" sz="3600" dirty="0">
                <a:solidFill>
                  <a:srgbClr val="FF0066"/>
                </a:solidFill>
              </a:rPr>
              <a:t> </a:t>
            </a:r>
            <a:r>
              <a:rPr lang="fi-FI" sz="3600" dirty="0" err="1">
                <a:solidFill>
                  <a:srgbClr val="FF0066"/>
                </a:solidFill>
              </a:rPr>
              <a:t>услуг</a:t>
            </a:r>
            <a:r>
              <a:rPr lang="en-US" sz="3600" dirty="0">
                <a:solidFill>
                  <a:srgbClr val="FF0066"/>
                </a:solidFill>
              </a:rPr>
              <a:t> </a:t>
            </a:r>
            <a:r>
              <a:rPr lang="en-US" sz="3600" b="0" dirty="0" smtClean="0"/>
              <a:t/>
            </a:r>
            <a:br>
              <a:rPr lang="en-US" sz="3600" b="0" dirty="0" smtClean="0"/>
            </a:br>
            <a:endParaRPr lang="fi-FI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472" y="996288"/>
            <a:ext cx="10065327" cy="490875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dirty="0" smtClean="0"/>
              <a:t>Мероприятие </a:t>
            </a:r>
            <a:r>
              <a:rPr lang="ru-RU" sz="7200" dirty="0" smtClean="0"/>
              <a:t>3.4</a:t>
            </a:r>
            <a:r>
              <a:rPr lang="fi-FI" sz="7200" dirty="0" smtClean="0"/>
              <a:t> </a:t>
            </a:r>
            <a:r>
              <a:rPr lang="fi-FI" sz="7200" dirty="0"/>
              <a:t/>
            </a:r>
            <a:br>
              <a:rPr lang="fi-FI" sz="7200" dirty="0"/>
            </a:br>
            <a:r>
              <a:rPr lang="ru-RU" sz="7200" dirty="0"/>
              <a:t>Разработка стандартов услуг специалистов сестринского дела с постоянной актуализацией при поддержке и мониторинге экспертами</a:t>
            </a:r>
            <a:r>
              <a:rPr lang="fi-FI" sz="7200" dirty="0"/>
              <a:t> </a:t>
            </a:r>
          </a:p>
          <a:p>
            <a:pPr>
              <a:lnSpc>
                <a:spcPct val="120000"/>
              </a:lnSpc>
            </a:pPr>
            <a:r>
              <a:rPr lang="ru-RU" sz="7200" dirty="0"/>
              <a:t>Ведение пациентов с диабетом ( 5 участников</a:t>
            </a:r>
            <a:r>
              <a:rPr lang="fi-FI" sz="7200" dirty="0"/>
              <a:t>)</a:t>
            </a:r>
          </a:p>
          <a:p>
            <a:pPr lvl="1"/>
            <a:r>
              <a:rPr lang="en-US" sz="7200" dirty="0"/>
              <a:t>SIGN. 2017. Management of diabetes. Available: </a:t>
            </a:r>
            <a:r>
              <a:rPr lang="en-US" sz="7200" dirty="0">
                <a:hlinkClick r:id="rId2"/>
              </a:rPr>
              <a:t>http://www.sign.ac.uk/assets/sign116.pdf</a:t>
            </a:r>
            <a:endParaRPr lang="fi-FI" sz="7200" dirty="0"/>
          </a:p>
          <a:p>
            <a:pPr>
              <a:lnSpc>
                <a:spcPct val="120000"/>
              </a:lnSpc>
            </a:pPr>
            <a:r>
              <a:rPr lang="ru-RU" sz="7200" dirty="0">
                <a:solidFill>
                  <a:srgbClr val="00B050"/>
                </a:solidFill>
              </a:rPr>
              <a:t>Ведение пациентов с хронической сердечной недостаточностью </a:t>
            </a:r>
            <a:r>
              <a:rPr lang="fi-FI" sz="7200" dirty="0"/>
              <a:t>(3 </a:t>
            </a:r>
            <a:r>
              <a:rPr lang="ru-RU" sz="7200" dirty="0"/>
              <a:t>участника</a:t>
            </a:r>
            <a:r>
              <a:rPr lang="fi-FI" sz="7200" dirty="0"/>
              <a:t>)</a:t>
            </a:r>
          </a:p>
          <a:p>
            <a:pPr lvl="1"/>
            <a:r>
              <a:rPr lang="en-GB" sz="7200" dirty="0"/>
              <a:t>SIGN. 2017. Management of chronic heart failure. Available: </a:t>
            </a:r>
            <a:r>
              <a:rPr lang="en-GB" sz="7200" u="sng" dirty="0">
                <a:hlinkClick r:id="rId3"/>
              </a:rPr>
              <a:t>http://www.sign.ac.uk/sign-147-management-of-chronic-heart-failure.html</a:t>
            </a:r>
            <a:endParaRPr lang="fi-FI" sz="7200" dirty="0"/>
          </a:p>
          <a:p>
            <a:pPr>
              <a:lnSpc>
                <a:spcPct val="120000"/>
              </a:lnSpc>
            </a:pPr>
            <a:r>
              <a:rPr lang="ru-RU" sz="7200" dirty="0">
                <a:solidFill>
                  <a:srgbClr val="00B050"/>
                </a:solidFill>
              </a:rPr>
              <a:t>Оценка риска и профилактика сердечно-сосудистых заболеваний </a:t>
            </a:r>
            <a:r>
              <a:rPr lang="fi-FI" sz="7200" dirty="0"/>
              <a:t>(3 </a:t>
            </a:r>
            <a:r>
              <a:rPr lang="ru-RU" sz="7200" dirty="0"/>
              <a:t>участника</a:t>
            </a:r>
            <a:r>
              <a:rPr lang="fi-FI" sz="7200" dirty="0"/>
              <a:t>)</a:t>
            </a:r>
          </a:p>
          <a:p>
            <a:pPr lvl="1"/>
            <a:r>
              <a:rPr lang="en-GB" sz="7200" dirty="0"/>
              <a:t>SIGN. 2017. Risk  estimation  and  the  prevention  of  cardiovascular  disease. Available: </a:t>
            </a:r>
            <a:r>
              <a:rPr lang="en-GB" sz="7200" u="sng" dirty="0">
                <a:hlinkClick r:id="rId4"/>
              </a:rPr>
              <a:t>http://www.sign.ac.uk/assets/sign149.pdf</a:t>
            </a:r>
            <a:endParaRPr lang="fi-FI" sz="7200" dirty="0"/>
          </a:p>
          <a:p>
            <a:pPr>
              <a:lnSpc>
                <a:spcPct val="120000"/>
              </a:lnSpc>
            </a:pPr>
            <a:r>
              <a:rPr lang="ru-RU" sz="7200" dirty="0"/>
              <a:t>Уход за взрослыми пациентами с астмой: помощь в контроле над астмой (3 участника</a:t>
            </a:r>
            <a:r>
              <a:rPr lang="fi-FI" sz="7200" dirty="0"/>
              <a:t>)</a:t>
            </a:r>
          </a:p>
          <a:p>
            <a:pPr lvl="1"/>
            <a:r>
              <a:rPr lang="en-GB" sz="7200" dirty="0"/>
              <a:t>RNAO 2017. Adult Asthma Care: Promoting Control of Asthma – Registered Nurses. Association Ontario</a:t>
            </a:r>
            <a:r>
              <a:rPr lang="fi-FI" sz="7200" dirty="0"/>
              <a:t>. </a:t>
            </a:r>
            <a:r>
              <a:rPr lang="en-GB" sz="7200" dirty="0"/>
              <a:t>Available: </a:t>
            </a:r>
            <a:r>
              <a:rPr lang="en-GB" sz="7200" u="sng" dirty="0">
                <a:hlinkClick r:id="rId5"/>
              </a:rPr>
              <a:t>http://rnao.ca/bpg/guidelines/adult-asthma-care</a:t>
            </a:r>
            <a:endParaRPr lang="fi-FI" sz="7200" dirty="0"/>
          </a:p>
          <a:p>
            <a:r>
              <a:rPr lang="ru-RU" sz="7200" b="1" dirty="0" smtClean="0">
                <a:solidFill>
                  <a:srgbClr val="FF0000"/>
                </a:solidFill>
              </a:rPr>
              <a:t>Вы хотите присоединиться к группе по разработке и взять ответственность за развитие СД</a:t>
            </a:r>
            <a:r>
              <a:rPr lang="fi-FI" sz="7200" b="1" dirty="0" smtClean="0">
                <a:solidFill>
                  <a:srgbClr val="FF0000"/>
                </a:solidFill>
              </a:rPr>
              <a:t>?</a:t>
            </a:r>
            <a:endParaRPr lang="fi-FI" sz="7200" b="1" dirty="0">
              <a:solidFill>
                <a:srgbClr val="FF0000"/>
              </a:solidFill>
            </a:endParaRPr>
          </a:p>
          <a:p>
            <a:r>
              <a:rPr lang="ru-RU" sz="7200" b="1" dirty="0" smtClean="0">
                <a:solidFill>
                  <a:srgbClr val="FF0000"/>
                </a:solidFill>
              </a:rPr>
              <a:t>В каких областях нужны клинические сестринские руководства</a:t>
            </a:r>
            <a:r>
              <a:rPr lang="fi-FI" sz="7200" b="1" dirty="0" smtClean="0">
                <a:solidFill>
                  <a:srgbClr val="FF0000"/>
                </a:solidFill>
              </a:rPr>
              <a:t>?</a:t>
            </a:r>
            <a:endParaRPr lang="fi-FI" sz="7200" b="1" dirty="0">
              <a:solidFill>
                <a:srgbClr val="FF0000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195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992" y="365125"/>
            <a:ext cx="10766644" cy="823595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solidFill>
                  <a:srgbClr val="FF0066"/>
                </a:solidFill>
              </a:rPr>
              <a:t>4. </a:t>
            </a:r>
            <a:r>
              <a:rPr lang="ru-RU" dirty="0" smtClean="0">
                <a:solidFill>
                  <a:srgbClr val="FF0066"/>
                </a:solidFill>
              </a:rPr>
              <a:t>Путь </a:t>
            </a:r>
            <a:r>
              <a:rPr lang="ru-RU" dirty="0" smtClean="0">
                <a:solidFill>
                  <a:srgbClr val="FF0066"/>
                </a:solidFill>
              </a:rPr>
              <a:t>к выполнению и дальнейшему развитию</a:t>
            </a:r>
            <a:endParaRPr lang="fi-FI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err="1" smtClean="0"/>
              <a:t>Действия</a:t>
            </a:r>
            <a:r>
              <a:rPr lang="fi-FI" dirty="0" smtClean="0"/>
              <a:t>, </a:t>
            </a:r>
            <a:r>
              <a:rPr lang="fi-FI" dirty="0" err="1" smtClean="0"/>
              <a:t>направленные</a:t>
            </a:r>
            <a:r>
              <a:rPr lang="fi-FI" dirty="0" smtClean="0"/>
              <a:t> </a:t>
            </a:r>
            <a:r>
              <a:rPr lang="fi-FI" dirty="0" err="1" smtClean="0"/>
              <a:t>на</a:t>
            </a:r>
            <a:r>
              <a:rPr lang="fi-FI" dirty="0" smtClean="0"/>
              <a:t> </a:t>
            </a:r>
            <a:r>
              <a:rPr lang="fi-FI" dirty="0" err="1" smtClean="0"/>
              <a:t>поддержку</a:t>
            </a:r>
            <a:r>
              <a:rPr lang="fi-FI" dirty="0" smtClean="0"/>
              <a:t> </a:t>
            </a:r>
            <a:r>
              <a:rPr lang="fi-FI" dirty="0" err="1" smtClean="0"/>
              <a:t>реформирования</a:t>
            </a:r>
            <a:r>
              <a:rPr lang="fi-FI" dirty="0" smtClean="0"/>
              <a:t> </a:t>
            </a:r>
            <a:r>
              <a:rPr lang="fi-FI" dirty="0" err="1" smtClean="0"/>
              <a:t>сестринских</a:t>
            </a:r>
            <a:r>
              <a:rPr lang="fi-FI" dirty="0" smtClean="0"/>
              <a:t> </a:t>
            </a:r>
            <a:r>
              <a:rPr lang="fi-FI" dirty="0" err="1" smtClean="0"/>
              <a:t>служб</a:t>
            </a:r>
            <a:r>
              <a:rPr lang="fi-FI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err="1" smtClean="0"/>
              <a:t>Расширение</a:t>
            </a:r>
            <a:r>
              <a:rPr lang="fi-FI" dirty="0" smtClean="0"/>
              <a:t> </a:t>
            </a:r>
            <a:r>
              <a:rPr lang="fi-FI" dirty="0" err="1" smtClean="0"/>
              <a:t>прав</a:t>
            </a:r>
            <a:r>
              <a:rPr lang="fi-FI" dirty="0" smtClean="0"/>
              <a:t> и </a:t>
            </a:r>
            <a:r>
              <a:rPr lang="fi-FI" dirty="0" err="1" smtClean="0"/>
              <a:t>привлечение</a:t>
            </a:r>
            <a:r>
              <a:rPr lang="fi-FI" dirty="0" smtClean="0"/>
              <a:t> </a:t>
            </a:r>
            <a:r>
              <a:rPr lang="fi-FI" dirty="0" err="1" smtClean="0"/>
              <a:t>медсестер</a:t>
            </a:r>
            <a:endParaRPr lang="fi-FI" dirty="0" smtClean="0"/>
          </a:p>
          <a:p>
            <a:pPr marL="514350" indent="-514350">
              <a:buFont typeface="+mj-lt"/>
              <a:buAutoNum type="arabicPeriod"/>
            </a:pPr>
            <a:r>
              <a:rPr lang="fi-FI" dirty="0" err="1" smtClean="0"/>
              <a:t>Присоединение</a:t>
            </a:r>
            <a:r>
              <a:rPr lang="fi-FI" dirty="0" smtClean="0"/>
              <a:t> к </a:t>
            </a:r>
            <a:r>
              <a:rPr lang="fi-FI" dirty="0" err="1" smtClean="0"/>
              <a:t>национальному</a:t>
            </a:r>
            <a:r>
              <a:rPr lang="fi-FI" dirty="0" smtClean="0"/>
              <a:t> и </a:t>
            </a:r>
            <a:r>
              <a:rPr lang="fi-FI" dirty="0" err="1" smtClean="0"/>
              <a:t>международному</a:t>
            </a:r>
            <a:r>
              <a:rPr lang="fi-FI" dirty="0" smtClean="0"/>
              <a:t> </a:t>
            </a:r>
            <a:r>
              <a:rPr lang="fi-FI" dirty="0" err="1" smtClean="0"/>
              <a:t>сестринскому</a:t>
            </a:r>
            <a:r>
              <a:rPr lang="fi-FI" dirty="0" smtClean="0"/>
              <a:t> </a:t>
            </a:r>
            <a:r>
              <a:rPr lang="fi-FI" dirty="0" err="1" smtClean="0"/>
              <a:t>сообществу</a:t>
            </a:r>
            <a:endParaRPr lang="fi-FI" dirty="0" smtClean="0"/>
          </a:p>
          <a:p>
            <a:pPr marL="514350" indent="-514350">
              <a:buFont typeface="+mj-lt"/>
              <a:buAutoNum type="arabicPeriod"/>
            </a:pPr>
            <a:r>
              <a:rPr lang="fi-FI" dirty="0" err="1" smtClean="0"/>
              <a:t>Создание</a:t>
            </a:r>
            <a:r>
              <a:rPr lang="fi-FI" dirty="0" smtClean="0"/>
              <a:t> </a:t>
            </a:r>
            <a:r>
              <a:rPr lang="fi-FI" dirty="0" err="1" smtClean="0"/>
              <a:t>надежных</a:t>
            </a:r>
            <a:r>
              <a:rPr lang="fi-FI" dirty="0" smtClean="0"/>
              <a:t> </a:t>
            </a:r>
            <a:r>
              <a:rPr lang="fi-FI" dirty="0" err="1" smtClean="0"/>
              <a:t>академических</a:t>
            </a:r>
            <a:r>
              <a:rPr lang="fi-FI" dirty="0" smtClean="0"/>
              <a:t> </a:t>
            </a:r>
            <a:r>
              <a:rPr lang="fi-FI" dirty="0" err="1" smtClean="0"/>
              <a:t>сестринских</a:t>
            </a:r>
            <a:r>
              <a:rPr lang="fi-FI" dirty="0" smtClean="0"/>
              <a:t> </a:t>
            </a:r>
            <a:r>
              <a:rPr lang="fi-FI" dirty="0" err="1" smtClean="0"/>
              <a:t>факультетов</a:t>
            </a:r>
            <a:r>
              <a:rPr lang="fi-FI" dirty="0" smtClean="0"/>
              <a:t> в </a:t>
            </a:r>
            <a:r>
              <a:rPr lang="fi-FI" dirty="0" err="1" smtClean="0"/>
              <a:t>медицинских</a:t>
            </a:r>
            <a:r>
              <a:rPr lang="fi-FI" dirty="0" smtClean="0"/>
              <a:t> </a:t>
            </a:r>
            <a:r>
              <a:rPr lang="fi-FI" dirty="0" err="1" smtClean="0"/>
              <a:t>университетах</a:t>
            </a:r>
            <a:endParaRPr lang="fi-FI" dirty="0" smtClean="0"/>
          </a:p>
          <a:p>
            <a:pPr marL="514350" indent="-514350">
              <a:buFont typeface="+mj-lt"/>
              <a:buAutoNum type="arabicPeriod"/>
            </a:pPr>
            <a:r>
              <a:rPr lang="fi-FI" dirty="0" err="1" smtClean="0"/>
              <a:t>Сотрудничество</a:t>
            </a:r>
            <a:r>
              <a:rPr lang="fi-FI" dirty="0" smtClean="0"/>
              <a:t> и </a:t>
            </a:r>
            <a:r>
              <a:rPr lang="fi-FI" dirty="0" err="1" smtClean="0"/>
              <a:t>совместное</a:t>
            </a:r>
            <a:r>
              <a:rPr lang="fi-FI" dirty="0" smtClean="0"/>
              <a:t> </a:t>
            </a:r>
            <a:r>
              <a:rPr lang="fi-FI" dirty="0" err="1" smtClean="0"/>
              <a:t>создание</a:t>
            </a:r>
            <a:r>
              <a:rPr lang="fi-FI" dirty="0" smtClean="0"/>
              <a:t> </a:t>
            </a:r>
            <a:r>
              <a:rPr lang="fi-FI" dirty="0" err="1" smtClean="0"/>
              <a:t>медицинских</a:t>
            </a:r>
            <a:r>
              <a:rPr lang="fi-FI" dirty="0" smtClean="0"/>
              <a:t> </a:t>
            </a:r>
            <a:r>
              <a:rPr lang="fi-FI" dirty="0" err="1" smtClean="0"/>
              <a:t>университетов</a:t>
            </a:r>
            <a:r>
              <a:rPr lang="fi-FI" dirty="0" smtClean="0"/>
              <a:t> и </a:t>
            </a:r>
            <a:r>
              <a:rPr lang="fi-FI" dirty="0" err="1" smtClean="0"/>
              <a:t>организаций</a:t>
            </a:r>
            <a:r>
              <a:rPr lang="fi-FI" dirty="0" smtClean="0"/>
              <a:t> </a:t>
            </a:r>
            <a:r>
              <a:rPr lang="fi-FI" dirty="0" err="1" smtClean="0"/>
              <a:t>здравоохранения</a:t>
            </a:r>
            <a:r>
              <a:rPr lang="fi-FI" dirty="0" smtClean="0"/>
              <a:t> в </a:t>
            </a:r>
            <a:r>
              <a:rPr lang="fi-FI" dirty="0" err="1" smtClean="0"/>
              <a:t>формe</a:t>
            </a:r>
            <a:r>
              <a:rPr lang="fi-FI" dirty="0" smtClean="0"/>
              <a:t> </a:t>
            </a:r>
            <a:r>
              <a:rPr lang="fi-FI" dirty="0" err="1" smtClean="0"/>
              <a:t>совместных</a:t>
            </a:r>
            <a:r>
              <a:rPr lang="fi-FI" dirty="0" smtClean="0"/>
              <a:t> </a:t>
            </a:r>
            <a:r>
              <a:rPr lang="fi-FI" dirty="0" err="1" smtClean="0"/>
              <a:t>проектов</a:t>
            </a:r>
            <a:r>
              <a:rPr lang="fi-FI" dirty="0" smtClean="0"/>
              <a:t> </a:t>
            </a:r>
            <a:r>
              <a:rPr lang="fi-FI" dirty="0" err="1" smtClean="0"/>
              <a:t>по</a:t>
            </a:r>
            <a:r>
              <a:rPr lang="fi-FI" dirty="0" smtClean="0"/>
              <a:t> </a:t>
            </a:r>
            <a:r>
              <a:rPr lang="fi-FI" dirty="0" err="1" smtClean="0"/>
              <a:t>развитию</a:t>
            </a:r>
            <a:r>
              <a:rPr lang="fi-FI" dirty="0" smtClean="0"/>
              <a:t> </a:t>
            </a:r>
            <a:r>
              <a:rPr lang="fi-FI" dirty="0" err="1" smtClean="0"/>
              <a:t>доказательного</a:t>
            </a:r>
            <a:r>
              <a:rPr lang="fi-FI" dirty="0" smtClean="0"/>
              <a:t> </a:t>
            </a:r>
            <a:r>
              <a:rPr lang="fi-FI" dirty="0" err="1" smtClean="0"/>
              <a:t>сестринского</a:t>
            </a:r>
            <a:r>
              <a:rPr lang="fi-FI" dirty="0" smtClean="0"/>
              <a:t> </a:t>
            </a:r>
            <a:r>
              <a:rPr lang="fi-FI" dirty="0" err="1" smtClean="0"/>
              <a:t>дела</a:t>
            </a:r>
            <a:endParaRPr lang="fi-FI" dirty="0" smtClean="0"/>
          </a:p>
          <a:p>
            <a:pPr marL="514350" indent="-514350">
              <a:buFont typeface="+mj-lt"/>
              <a:buAutoNum type="arabicPeriod"/>
            </a:pPr>
            <a:r>
              <a:rPr lang="fi-FI" dirty="0" err="1" smtClean="0"/>
              <a:t>Создание</a:t>
            </a:r>
            <a:r>
              <a:rPr lang="fi-FI" dirty="0" smtClean="0"/>
              <a:t> </a:t>
            </a:r>
            <a:r>
              <a:rPr lang="fi-FI" dirty="0" err="1" smtClean="0"/>
              <a:t>Центра</a:t>
            </a:r>
            <a:r>
              <a:rPr lang="fi-FI" dirty="0" smtClean="0"/>
              <a:t> </a:t>
            </a:r>
            <a:r>
              <a:rPr lang="fi-FI" dirty="0" err="1" smtClean="0"/>
              <a:t>совершенствования</a:t>
            </a:r>
            <a:r>
              <a:rPr lang="fi-FI" dirty="0" smtClean="0"/>
              <a:t> </a:t>
            </a:r>
            <a:r>
              <a:rPr lang="fi-FI" dirty="0" err="1" smtClean="0"/>
              <a:t>сестринского</a:t>
            </a:r>
            <a:r>
              <a:rPr lang="fi-FI" dirty="0" smtClean="0"/>
              <a:t> </a:t>
            </a:r>
            <a:r>
              <a:rPr lang="fi-FI" dirty="0" err="1" smtClean="0"/>
              <a:t>дела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771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638" y="160409"/>
            <a:ext cx="10822675" cy="781287"/>
          </a:xfrm>
        </p:spPr>
        <p:txBody>
          <a:bodyPr>
            <a:noAutofit/>
          </a:bodyPr>
          <a:lstStyle/>
          <a:p>
            <a:r>
              <a:rPr lang="ru-RU" sz="2500" b="1" dirty="0" smtClean="0"/>
              <a:t>Содействие инновационному потенциалу высшего сестринского образования в условиях реформирования медицинских услуг – </a:t>
            </a:r>
            <a:r>
              <a:rPr lang="ru-RU" sz="2500" b="1" dirty="0" err="1" smtClean="0"/>
              <a:t>ProInCa</a:t>
            </a:r>
            <a:r>
              <a:rPr lang="fi-FI" sz="2500" b="1" dirty="0" smtClean="0"/>
              <a:t> 2017-2020</a:t>
            </a:r>
            <a:endParaRPr lang="fi-FI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639" y="941696"/>
            <a:ext cx="11209361" cy="539086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Всеохватывающей</a:t>
            </a:r>
            <a:r>
              <a:rPr lang="ru-RU" b="1" dirty="0"/>
              <a:t> </a:t>
            </a:r>
            <a:r>
              <a:rPr lang="ru-RU" dirty="0"/>
              <a:t>целью проекта </a:t>
            </a:r>
            <a:r>
              <a:rPr lang="en-GB" dirty="0" err="1"/>
              <a:t>ProInCa</a:t>
            </a:r>
            <a:r>
              <a:rPr lang="ru-RU" dirty="0"/>
              <a:t> является развитие устойчивого инновационного потенциала казахстанских медицинских университетов в условиях модернизации сестринского дела. Эта всеохватывающая цель разделена на следующие четыре конкретные задачи:</a:t>
            </a:r>
            <a:endParaRPr lang="fi-FI" dirty="0"/>
          </a:p>
          <a:p>
            <a:pPr lvl="1"/>
            <a:r>
              <a:rPr lang="ru-RU" sz="2600" dirty="0"/>
              <a:t>1. Разработка механизмов сотрудничества и обмена знаниями между академическими национальными и международными сестринскими сообществами, и обществом </a:t>
            </a:r>
            <a:endParaRPr lang="fi-FI" sz="2600" dirty="0" smtClean="0"/>
          </a:p>
          <a:p>
            <a:pPr lvl="1"/>
            <a:r>
              <a:rPr lang="ru-RU" sz="2600" dirty="0" smtClean="0"/>
              <a:t>2</a:t>
            </a:r>
            <a:r>
              <a:rPr lang="ru-RU" sz="2600" dirty="0"/>
              <a:t>. Изучение передовой практики внедрения доказательного сестринского дела в сестринскую науку, образование и практику для повышения эффективности, и качества медицинской помощи </a:t>
            </a:r>
            <a:endParaRPr lang="fi-FI" sz="2600" dirty="0" smtClean="0"/>
          </a:p>
          <a:p>
            <a:pPr lvl="1"/>
            <a:r>
              <a:rPr lang="ru-RU" sz="2600" dirty="0" smtClean="0"/>
              <a:t>3</a:t>
            </a:r>
            <a:r>
              <a:rPr lang="ru-RU" sz="2600" dirty="0"/>
              <a:t>. Усиление роли высших учебных заведений в создании доказательной сестринской научно-исследовательской деятельности в медицинских учреждениях для повышения качества и безопасности системы здравоохранения </a:t>
            </a:r>
            <a:endParaRPr lang="fi-FI" sz="2600" dirty="0" smtClean="0"/>
          </a:p>
          <a:p>
            <a:pPr lvl="1"/>
            <a:r>
              <a:rPr lang="ru-RU" sz="2600" dirty="0" smtClean="0"/>
              <a:t>4</a:t>
            </a:r>
            <a:r>
              <a:rPr lang="ru-RU" sz="2600" dirty="0"/>
              <a:t>. Стимулирование потенциала и системы сестринского лидерства и менеджмента в условиях реформирования для улучшения качества системы </a:t>
            </a:r>
            <a:r>
              <a:rPr lang="ru-RU" sz="2600" dirty="0" smtClean="0"/>
              <a:t>здравоохранения</a:t>
            </a:r>
            <a:endParaRPr lang="fi-FI" sz="2600" dirty="0" smtClean="0"/>
          </a:p>
          <a:p>
            <a:r>
              <a:rPr lang="ru-RU" dirty="0"/>
              <a:t>Четыре пакета работ по развитию порождают результаты, которые обеспечивают устойчивые результаты в качестве совместных структур и постоянных органов в высших учебных заведениях и медицинских учреждениях (например, Центр повышения квалификации медсестер, Национальная сеть сестринских лидеров); национальные материалы по наращиванию потенциала для высших учебных заведений и учреждений здравоохранения (например, исследования сестринского дела, доказательное сестринское дело, лидерство) и отчеты с политическими рекомендациями (например, инфраструктура научных исследований по сестринскому делу, система менеджмента сестринского дела</a:t>
            </a:r>
            <a:r>
              <a:rPr lang="ru-RU" dirty="0" smtClean="0"/>
              <a:t>).</a:t>
            </a:r>
            <a:endParaRPr lang="fi-FI" dirty="0" smtClean="0"/>
          </a:p>
          <a:p>
            <a:r>
              <a:rPr lang="ru-RU" dirty="0" err="1" smtClean="0"/>
              <a:t>ProInCa</a:t>
            </a:r>
            <a:r>
              <a:rPr lang="ru-RU" dirty="0" smtClean="0"/>
              <a:t> финансируется за счет программы </a:t>
            </a:r>
            <a:r>
              <a:rPr lang="ru-RU" dirty="0" err="1" smtClean="0"/>
              <a:t>Erasmus</a:t>
            </a:r>
            <a:r>
              <a:rPr lang="ru-RU" dirty="0" smtClean="0"/>
              <a:t> + Наращивание потенциала в области высшего образования с общим объемом гранта 947 983 евро.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928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078992" y="1248564"/>
            <a:ext cx="5068314" cy="49970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Сестринское образование 2040 году в Казахстане</a:t>
            </a:r>
            <a:endParaRPr lang="fi-FI" b="1" dirty="0"/>
          </a:p>
          <a:p>
            <a:pPr lvl="0"/>
            <a:r>
              <a:rPr lang="ru-RU" dirty="0"/>
              <a:t>Подготовка в области сестринского образования ведется только специалистами-преподавателями (в </a:t>
            </a:r>
            <a:r>
              <a:rPr lang="ru-RU" dirty="0" err="1"/>
              <a:t>бакалавриате</a:t>
            </a:r>
            <a:r>
              <a:rPr lang="ru-RU" dirty="0"/>
              <a:t> – магистры, </a:t>
            </a:r>
            <a:r>
              <a:rPr lang="en-US" dirty="0"/>
              <a:t>PhD</a:t>
            </a:r>
            <a:r>
              <a:rPr lang="ru-RU" dirty="0"/>
              <a:t> сестринского дела).</a:t>
            </a:r>
            <a:endParaRPr lang="fi-FI" dirty="0"/>
          </a:p>
          <a:p>
            <a:pPr lvl="0"/>
            <a:r>
              <a:rPr lang="en-US" dirty="0" smtClean="0"/>
              <a:t>M</a:t>
            </a:r>
            <a:r>
              <a:rPr lang="ru-RU" dirty="0" smtClean="0"/>
              <a:t>РП</a:t>
            </a:r>
            <a:r>
              <a:rPr lang="ru-RU" dirty="0" smtClean="0"/>
              <a:t> </a:t>
            </a:r>
            <a:r>
              <a:rPr lang="ru-RU" dirty="0"/>
              <a:t>престижная профессия в сестринском образовании. Траектории карьерного роста зависят от уровня образования.</a:t>
            </a:r>
            <a:endParaRPr lang="fi-FI" dirty="0"/>
          </a:p>
          <a:p>
            <a:pPr lvl="0"/>
            <a:r>
              <a:rPr lang="ru-RU" dirty="0"/>
              <a:t>Все медсестры </a:t>
            </a:r>
            <a:r>
              <a:rPr lang="en-US" dirty="0"/>
              <a:t>M</a:t>
            </a:r>
            <a:r>
              <a:rPr lang="ru-RU" dirty="0"/>
              <a:t>РП </a:t>
            </a:r>
            <a:r>
              <a:rPr lang="ru-RU" dirty="0"/>
              <a:t>владеют английским языком и свободно оперируют данными лучших международных практик и доказательной базы</a:t>
            </a:r>
            <a:r>
              <a:rPr lang="kk-KZ" dirty="0"/>
              <a:t>, развито международное сотрудничество.</a:t>
            </a:r>
            <a:endParaRPr lang="fi-FI" dirty="0"/>
          </a:p>
          <a:p>
            <a:pPr lvl="0"/>
            <a:r>
              <a:rPr lang="ru-RU" dirty="0"/>
              <a:t>Свободная международная онлайн платформа центр совершенствования сестринского образования</a:t>
            </a:r>
            <a:r>
              <a:rPr lang="kk-KZ" dirty="0"/>
              <a:t>.</a:t>
            </a:r>
            <a:endParaRPr lang="fi-FI" dirty="0"/>
          </a:p>
          <a:p>
            <a:pPr lvl="0"/>
            <a:r>
              <a:rPr lang="ru-RU" dirty="0"/>
              <a:t>Программы сестринского образования концентрируются на паллиативной помощи, сопровождении здорового старения, здорового детства, первичное обращение в ПМСП целиком находится на контроле сестринского отделения, здесь же обслуживается население с хроническими заболеваниями не требующими специализированной помощи (н-р сахарный диабет).</a:t>
            </a:r>
            <a:endParaRPr lang="fi-FI" dirty="0"/>
          </a:p>
          <a:p>
            <a:pPr lvl="0"/>
            <a:r>
              <a:rPr lang="kk-KZ" dirty="0"/>
              <a:t>Педагогический процесс в подготовке </a:t>
            </a:r>
            <a:r>
              <a:rPr lang="en-US" dirty="0"/>
              <a:t>M</a:t>
            </a:r>
            <a:r>
              <a:rPr lang="ru-RU" dirty="0"/>
              <a:t>РП </a:t>
            </a:r>
            <a:r>
              <a:rPr lang="kk-KZ" dirty="0" smtClean="0"/>
              <a:t>направлен </a:t>
            </a:r>
            <a:r>
              <a:rPr lang="kk-KZ" dirty="0"/>
              <a:t>на формирование профессиональных компетенций.</a:t>
            </a:r>
            <a:endParaRPr lang="fi-FI" dirty="0"/>
          </a:p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309157" y="1026892"/>
            <a:ext cx="5744297" cy="4322617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ru-RU" sz="1500" b="1" dirty="0"/>
              <a:t>Исследование и наука в сестринском деле</a:t>
            </a:r>
            <a:endParaRPr lang="fi-FI" sz="1500" b="1" dirty="0"/>
          </a:p>
          <a:p>
            <a:pPr>
              <a:lnSpc>
                <a:spcPct val="70000"/>
              </a:lnSpc>
            </a:pPr>
            <a:r>
              <a:rPr lang="ru-RU" sz="1200" dirty="0" smtClean="0"/>
              <a:t>К </a:t>
            </a:r>
            <a:r>
              <a:rPr lang="ru-RU" sz="1200" dirty="0"/>
              <a:t>2040 году наука в Казахстане будет способствовать развитию сестринского дела в РК.</a:t>
            </a:r>
            <a:endParaRPr lang="fi-FI" sz="1200" dirty="0"/>
          </a:p>
          <a:p>
            <a:pPr>
              <a:lnSpc>
                <a:spcPct val="70000"/>
              </a:lnSpc>
            </a:pPr>
            <a:r>
              <a:rPr lang="ru-RU" sz="1200" dirty="0"/>
              <a:t>В стране прогрессирует заинтересованность государства в развитии сестринской науки, поэтому государством финансируются фундаментальные исследования. Заинтересованные неправительственные организации и медицинские учреждения финансируют прикладные исследования, которые будут </a:t>
            </a:r>
            <a:r>
              <a:rPr lang="ru-RU" sz="1200" dirty="0" err="1"/>
              <a:t>коммерциализированы</a:t>
            </a:r>
            <a:r>
              <a:rPr lang="ru-RU" sz="1200" dirty="0"/>
              <a:t> в практическое здравоохранение.</a:t>
            </a:r>
            <a:endParaRPr lang="fi-FI" sz="1200" dirty="0"/>
          </a:p>
          <a:p>
            <a:pPr>
              <a:lnSpc>
                <a:spcPct val="70000"/>
              </a:lnSpc>
            </a:pPr>
            <a:r>
              <a:rPr lang="ru-RU" sz="1200" dirty="0"/>
              <a:t>Научные проекты формируются с учетом потребностей практического здравоохранения, пациентов и их семей, и продвигаются сообществом и ассоциациями.</a:t>
            </a:r>
            <a:endParaRPr lang="fi-FI" sz="1200" dirty="0"/>
          </a:p>
          <a:p>
            <a:pPr>
              <a:lnSpc>
                <a:spcPct val="70000"/>
              </a:lnSpc>
            </a:pPr>
            <a:r>
              <a:rPr lang="ru-RU" sz="1200" dirty="0"/>
              <a:t>Результаты проводимых исследований активно публикуются в 4-х журналах по сестринскому делу, входящих в список ККСОН (ВАК), и в 1-ом журнале с ненулевым </a:t>
            </a:r>
            <a:r>
              <a:rPr lang="ru-RU" sz="1200" dirty="0" err="1"/>
              <a:t>импакт</a:t>
            </a:r>
            <a:r>
              <a:rPr lang="ru-RU" sz="1200" dirty="0"/>
              <a:t>-фактором. Ежегодно проводится международный конгресс по сестринскому делу по приоритетным направления развития сестринского дела в РК и мире. Проводится 7 региональных конференций и круглые столы с привлечением научного сообщества, практического здравоохранения, ассоциаций пациентов</a:t>
            </a:r>
            <a:endParaRPr lang="fi-FI" sz="1200" dirty="0"/>
          </a:p>
          <a:p>
            <a:pPr>
              <a:lnSpc>
                <a:spcPct val="70000"/>
              </a:lnSpc>
            </a:pPr>
            <a:r>
              <a:rPr lang="ru-RU" sz="1200" dirty="0"/>
              <a:t>Научные школы активно взаимодействуют с международными школами в рамках обмена опытом, совместных научных проектах и т.д.</a:t>
            </a:r>
            <a:endParaRPr lang="fi-FI" sz="1200" dirty="0"/>
          </a:p>
          <a:p>
            <a:pPr>
              <a:lnSpc>
                <a:spcPct val="70000"/>
              </a:lnSpc>
            </a:pPr>
            <a:r>
              <a:rPr lang="ru-RU" sz="1200" dirty="0"/>
              <a:t>Международное сотрудничество поддерживает исследования и науку в сестринском деле посредством общения продвинутых мед. сестер из разных стран. Это также международные гранты и международные проекты</a:t>
            </a:r>
            <a:endParaRPr lang="fi-FI" sz="1200" dirty="0"/>
          </a:p>
          <a:p>
            <a:pPr>
              <a:lnSpc>
                <a:spcPct val="70000"/>
              </a:lnSpc>
            </a:pPr>
            <a:r>
              <a:rPr lang="ru-RU" sz="1200" dirty="0"/>
              <a:t>К 2040 году будет подготовлено и пройдут защиту 400 </a:t>
            </a:r>
            <a:r>
              <a:rPr lang="en-US" sz="1200" dirty="0"/>
              <a:t>PHD</a:t>
            </a:r>
            <a:r>
              <a:rPr lang="ru-RU" sz="1200" dirty="0"/>
              <a:t>.</a:t>
            </a:r>
            <a:endParaRPr lang="fi-FI" sz="1200" dirty="0"/>
          </a:p>
          <a:p>
            <a:pPr>
              <a:lnSpc>
                <a:spcPct val="70000"/>
              </a:lnSpc>
            </a:pPr>
            <a:r>
              <a:rPr lang="ru-RU" sz="1200" dirty="0"/>
              <a:t>Огромная армия магистрантов включиться в педагогическую, исследовательскую и управленческую деятельность – 5000 магистров сестринского дела.</a:t>
            </a:r>
            <a:endParaRPr lang="fi-FI" sz="1200" dirty="0"/>
          </a:p>
          <a:p>
            <a:pPr>
              <a:lnSpc>
                <a:spcPct val="70000"/>
              </a:lnSpc>
            </a:pPr>
            <a:r>
              <a:rPr lang="ru-RU" sz="1200" dirty="0"/>
              <a:t>Будет подготовлено 100   тысяч бакалавров (30 </a:t>
            </a:r>
            <a:r>
              <a:rPr lang="ru-RU" sz="1200" dirty="0" err="1"/>
              <a:t>тым</a:t>
            </a:r>
            <a:r>
              <a:rPr lang="ru-RU" sz="1200" dirty="0"/>
              <a:t> –академический и 70 </a:t>
            </a:r>
            <a:r>
              <a:rPr lang="ru-RU" sz="1200" dirty="0" err="1"/>
              <a:t>тыс</a:t>
            </a:r>
            <a:r>
              <a:rPr lang="ru-RU" sz="1200" dirty="0"/>
              <a:t> – прикладной </a:t>
            </a:r>
            <a:r>
              <a:rPr lang="ru-RU" sz="1200" dirty="0" err="1"/>
              <a:t>бакалавриат</a:t>
            </a:r>
            <a:r>
              <a:rPr lang="ru-RU" sz="1200" dirty="0"/>
              <a:t>.</a:t>
            </a:r>
            <a:endParaRPr lang="fi-FI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28896" y="319107"/>
            <a:ext cx="10609905" cy="707785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Сценарий развития СД к 2040 разработанный участниками мастер класса </a:t>
            </a:r>
            <a:endParaRPr lang="fi-FI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4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r>
              <a:rPr lang="fi-FI" dirty="0" err="1" smtClean="0"/>
              <a:t>Thank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!</a:t>
            </a:r>
            <a:endParaRPr lang="fi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820" y="925149"/>
            <a:ext cx="5181598" cy="388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9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078992" y="1310185"/>
            <a:ext cx="5068314" cy="449209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Необходимо привести</a:t>
            </a:r>
            <a:r>
              <a:rPr lang="ru-RU" dirty="0" smtClean="0"/>
              <a:t> систему </a:t>
            </a:r>
            <a:r>
              <a:rPr lang="ru-RU" dirty="0"/>
              <a:t>сестринского ухода в Казахстане в соответствии с </a:t>
            </a:r>
            <a:r>
              <a:rPr lang="ru-RU" dirty="0">
                <a:solidFill>
                  <a:srgbClr val="FF0066"/>
                </a:solidFill>
              </a:rPr>
              <a:t>международным уровнем</a:t>
            </a:r>
            <a:r>
              <a:rPr lang="ru-RU" dirty="0"/>
              <a:t>, с потребностями современного общественного здравоохранения в целях повышения качества, эффективности и безопасности общественного здравоохранения в Республике </a:t>
            </a:r>
            <a:r>
              <a:rPr lang="ru-RU" dirty="0" smtClean="0"/>
              <a:t>Казахстан</a:t>
            </a:r>
            <a:endParaRPr lang="fi-FI" dirty="0" smtClean="0"/>
          </a:p>
          <a:p>
            <a:pPr marL="0" indent="0">
              <a:buNone/>
            </a:pPr>
            <a:r>
              <a:rPr lang="ru-RU" sz="1700" dirty="0"/>
              <a:t>«Комплексный план развития сестринского дела Республики Казахстан до 2020 года</a:t>
            </a:r>
            <a:r>
              <a:rPr lang="ru-RU" sz="1700" dirty="0" smtClean="0"/>
              <a:t>»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600103" y="1072797"/>
            <a:ext cx="5255048" cy="44920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rgbClr val="FF0066"/>
                </a:solidFill>
              </a:rPr>
              <a:t>Международный уровень</a:t>
            </a:r>
            <a:endParaRPr lang="fi-FI" b="1" u="sng" dirty="0">
              <a:solidFill>
                <a:srgbClr val="FF0066"/>
              </a:solidFill>
            </a:endParaRPr>
          </a:p>
          <a:p>
            <a:r>
              <a:rPr lang="ru-RU" dirty="0" smtClean="0"/>
              <a:t>Законодательно закреплена </a:t>
            </a:r>
            <a:r>
              <a:rPr lang="ru-RU" dirty="0"/>
              <a:t>в образовательной и медицинской практике</a:t>
            </a:r>
          </a:p>
          <a:p>
            <a:r>
              <a:rPr lang="ru-RU" dirty="0"/>
              <a:t>Качество и </a:t>
            </a:r>
            <a:r>
              <a:rPr lang="ru-RU" dirty="0" smtClean="0"/>
              <a:t>уровни </a:t>
            </a:r>
            <a:r>
              <a:rPr lang="ru-RU" dirty="0"/>
              <a:t>образования</a:t>
            </a:r>
          </a:p>
          <a:p>
            <a:r>
              <a:rPr lang="ru-RU" dirty="0"/>
              <a:t>Объем практики</a:t>
            </a:r>
          </a:p>
          <a:p>
            <a:r>
              <a:rPr lang="ru-RU" dirty="0"/>
              <a:t>Клинические сестринские руководства</a:t>
            </a:r>
          </a:p>
          <a:p>
            <a:r>
              <a:rPr lang="ru-RU" dirty="0"/>
              <a:t>Управленческая система</a:t>
            </a:r>
          </a:p>
          <a:p>
            <a:r>
              <a:rPr lang="ru-RU" dirty="0"/>
              <a:t>Клиническое сестринское дело</a:t>
            </a:r>
          </a:p>
          <a:p>
            <a:r>
              <a:rPr lang="ru-RU" dirty="0"/>
              <a:t>Участие медсестер</a:t>
            </a:r>
          </a:p>
          <a:p>
            <a:pPr marL="0" indent="0">
              <a:buNone/>
            </a:pPr>
            <a:r>
              <a:rPr lang="ru-RU" dirty="0"/>
              <a:t>=&gt; Результаты для здоровья</a:t>
            </a:r>
          </a:p>
          <a:p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8992" y="343093"/>
            <a:ext cx="10609905" cy="694137"/>
          </a:xfrm>
        </p:spPr>
        <p:txBody>
          <a:bodyPr>
            <a:normAutofit fontScale="90000"/>
          </a:bodyPr>
          <a:lstStyle/>
          <a:p>
            <a:r>
              <a:rPr lang="ru-RU" dirty="0"/>
              <a:t>Введение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200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Определения в международной среде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992" y="1188720"/>
            <a:ext cx="10274808" cy="471632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Медсестринское </a:t>
            </a:r>
            <a:r>
              <a:rPr lang="ru-RU" b="1" dirty="0"/>
              <a:t>дело </a:t>
            </a:r>
            <a:r>
              <a:rPr lang="ru-RU" dirty="0"/>
              <a:t>является защитой, улучшением и оптимизацией здоровья и способностей, предотвращением болезней и травм, облегчением страданий посредством диагностики и лечения человеческих реакций, а также пропагандой в отношении людей, семей, общин и населения. </a:t>
            </a:r>
            <a:r>
              <a:rPr lang="fi-FI" dirty="0" smtClean="0"/>
              <a:t>(</a:t>
            </a:r>
            <a:r>
              <a:rPr lang="ru-RU" dirty="0" smtClean="0"/>
              <a:t>Американская </a:t>
            </a:r>
            <a:r>
              <a:rPr lang="ru-RU" dirty="0"/>
              <a:t>ассоциация </a:t>
            </a:r>
            <a:r>
              <a:rPr lang="ru-RU" dirty="0" smtClean="0"/>
              <a:t>медсестер 2010</a:t>
            </a:r>
            <a:r>
              <a:rPr lang="fi-FI" dirty="0" smtClean="0"/>
              <a:t>)</a:t>
            </a:r>
            <a:endParaRPr lang="ru-RU" dirty="0"/>
          </a:p>
          <a:p>
            <a:r>
              <a:rPr lang="ru-RU" b="1" dirty="0"/>
              <a:t>Наука о сестринском деле </a:t>
            </a:r>
            <a:r>
              <a:rPr lang="ru-RU" dirty="0"/>
              <a:t>является областью знаний, связанных с адаптацией отдельных лиц и групп к фактическим или потенциальным проблемам со здоровьем, окружающей средой, которая влияет на здоровье людей, и терапевтическими вмешательствами, которые способствуют здоровью и влияют на последствия болезни </a:t>
            </a:r>
            <a:r>
              <a:rPr lang="en-US" dirty="0"/>
              <a:t>(</a:t>
            </a:r>
            <a:r>
              <a:rPr lang="en-US" dirty="0" err="1"/>
              <a:t>Stenvenson</a:t>
            </a:r>
            <a:r>
              <a:rPr lang="en-US" dirty="0"/>
              <a:t> &amp; Woods 1986</a:t>
            </a:r>
            <a:r>
              <a:rPr lang="en-US" dirty="0" smtClean="0"/>
              <a:t>)</a:t>
            </a:r>
          </a:p>
          <a:p>
            <a:r>
              <a:rPr lang="fi-FI" dirty="0" smtClean="0"/>
              <a:t>”</a:t>
            </a:r>
            <a:r>
              <a:rPr lang="ru-RU" b="1" dirty="0" smtClean="0"/>
              <a:t>Зарегистрированная </a:t>
            </a:r>
            <a:r>
              <a:rPr lang="ru-RU" b="1" dirty="0"/>
              <a:t>медсестра </a:t>
            </a:r>
            <a:r>
              <a:rPr lang="ru-RU" dirty="0"/>
              <a:t>является профессиональным лицом, достигшим компетентного стандарта практики на первом уровне цикла после успешного завершения, утвержденного академического и практического обучения. Зарегистрированная медсестра является безопасным, заботливым и компетентным лицом, принимающим решения, и готов принять персональную и профессиональную ответственность за свои действия и непрерывное обучение. Практика зарегистрированной медсестры в рамках законодательной базы и кодекса этики, обеспечивающая сестринскую практику (уход), которая надлежащим образом основана на исследованиях, доказательствах и критическом мышлении и что эффективно реагирует на потребности отдельных клиентов (пациентов) и различных групп населения.”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916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992" y="283238"/>
            <a:ext cx="10274808" cy="823595"/>
          </a:xfrm>
        </p:spPr>
        <p:txBody>
          <a:bodyPr>
            <a:noAutofit/>
          </a:bodyPr>
          <a:lstStyle/>
          <a:p>
            <a:r>
              <a:rPr lang="ru-RU" sz="3600" dirty="0"/>
              <a:t>«Комплексный план развития сестринского дела Республики Казахстан до 2020 года</a:t>
            </a:r>
            <a:r>
              <a:rPr lang="ru-RU" sz="3600" dirty="0" smtClean="0"/>
              <a:t>»</a:t>
            </a:r>
            <a:endParaRPr lang="fi-F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Цели, поставленные на 2020 год</a:t>
            </a:r>
            <a:endParaRPr lang="fi-FI" dirty="0"/>
          </a:p>
          <a:p>
            <a:r>
              <a:rPr lang="ru-RU" dirty="0"/>
              <a:t>Внедрение новых компетенций медсестер и их роль в системе общественного здравоохранения.</a:t>
            </a:r>
            <a:endParaRPr lang="fi-FI" dirty="0"/>
          </a:p>
          <a:p>
            <a:r>
              <a:rPr lang="ru-RU" dirty="0"/>
              <a:t>Институциональное развитие медицинских колледжей и университетов в соответствии с потребностями реформы сестринского дела.</a:t>
            </a:r>
            <a:endParaRPr lang="fi-FI" dirty="0"/>
          </a:p>
          <a:p>
            <a:r>
              <a:rPr lang="ru-RU" dirty="0"/>
              <a:t>Создание научной основы для укрепления сестринского образования и развития системы сестринского ухода.</a:t>
            </a:r>
            <a:endParaRPr lang="fi-FI" dirty="0"/>
          </a:p>
          <a:p>
            <a:r>
              <a:rPr lang="ru-RU" dirty="0"/>
              <a:t>Маркетинг и повышение осведомленности по вопросам реформы сестринского ухода для создания положительного имиджа новой медицинской профессии медсестры.</a:t>
            </a:r>
            <a:endParaRPr lang="fi-FI" dirty="0"/>
          </a:p>
          <a:p>
            <a:r>
              <a:rPr lang="ru-RU" dirty="0"/>
              <a:t>Разработка и реализация механизмов координации реформы сестринского дела в Республике.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689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5995264"/>
              </p:ext>
            </p:extLst>
          </p:nvPr>
        </p:nvGraphicFramePr>
        <p:xfrm>
          <a:off x="1162595" y="666206"/>
          <a:ext cx="10683042" cy="5472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858982" y="23671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/>
              <a:t>Этапы реформирования сестринской службы </a:t>
            </a:r>
            <a:r>
              <a:rPr lang="fi-FI" sz="3600" b="1" dirty="0"/>
              <a:t/>
            </a:r>
            <a:br>
              <a:rPr lang="fi-FI" sz="3600" b="1" dirty="0"/>
            </a:br>
            <a:r>
              <a:rPr lang="ru-RU" sz="3600" b="1" dirty="0"/>
              <a:t>в Республике Казахстан</a:t>
            </a:r>
            <a:endParaRPr lang="fi-FI" sz="3600" b="1" dirty="0"/>
          </a:p>
        </p:txBody>
      </p:sp>
    </p:spTree>
    <p:extLst>
      <p:ext uri="{BB962C8B-B14F-4D97-AF65-F5344CB8AC3E}">
        <p14:creationId xmlns:p14="http://schemas.microsoft.com/office/powerpoint/2010/main" val="34921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rgbClr val="FF0066"/>
                </a:solidFill>
              </a:rPr>
              <a:t>1.  </a:t>
            </a:r>
            <a:r>
              <a:rPr lang="fi-FI" sz="3200" dirty="0" err="1" smtClean="0">
                <a:solidFill>
                  <a:srgbClr val="FF0066"/>
                </a:solidFill>
              </a:rPr>
              <a:t>Формирование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современных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сестринских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услуг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для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Казахстана</a:t>
            </a:r>
            <a:r>
              <a:rPr lang="fi-FI" sz="3200" dirty="0" smtClean="0">
                <a:solidFill>
                  <a:srgbClr val="FF0066"/>
                </a:solidFill>
              </a:rPr>
              <a:t>…- 2017</a:t>
            </a:r>
            <a:endParaRPr lang="en-US" sz="3200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Этапы:</a:t>
            </a:r>
            <a:endParaRPr lang="fi-FI" dirty="0" smtClean="0"/>
          </a:p>
          <a:p>
            <a:r>
              <a:rPr lang="ru-RU" dirty="0" smtClean="0"/>
              <a:t>Подготовка, выпуск и реализация </a:t>
            </a:r>
            <a:r>
              <a:rPr lang="ru-RU" dirty="0"/>
              <a:t>«Комплексный план развития сестринского дела Республики Казахстан до 2020 года»</a:t>
            </a:r>
            <a:endParaRPr lang="fi-FI" dirty="0"/>
          </a:p>
          <a:p>
            <a:r>
              <a:rPr lang="ru-RU" dirty="0" smtClean="0"/>
              <a:t>Подготовка </a:t>
            </a:r>
            <a:r>
              <a:rPr lang="ru-RU" dirty="0" smtClean="0"/>
              <a:t>законодательных изменений</a:t>
            </a:r>
            <a:endParaRPr lang="fi-FI" dirty="0" smtClean="0"/>
          </a:p>
          <a:p>
            <a:r>
              <a:rPr lang="ru-RU" dirty="0" smtClean="0"/>
              <a:t>Подготовка и пилотирование прикладного </a:t>
            </a:r>
            <a:r>
              <a:rPr lang="ru-RU" dirty="0" err="1" smtClean="0"/>
              <a:t>бакалавриата</a:t>
            </a:r>
            <a:r>
              <a:rPr lang="ru-RU" dirty="0" smtClean="0"/>
              <a:t> по сестринскому делу</a:t>
            </a:r>
            <a:endParaRPr lang="fi-FI" dirty="0" smtClean="0"/>
          </a:p>
          <a:p>
            <a:r>
              <a:rPr lang="ru-RU" dirty="0" smtClean="0"/>
              <a:t>Пересмотр академического </a:t>
            </a:r>
            <a:r>
              <a:rPr lang="ru-RU" dirty="0" err="1" smtClean="0"/>
              <a:t>бакалавриата</a:t>
            </a:r>
            <a:r>
              <a:rPr lang="ru-RU" dirty="0" smtClean="0"/>
              <a:t> по сестринскому делу</a:t>
            </a:r>
            <a:endParaRPr lang="fi-FI" dirty="0" smtClean="0"/>
          </a:p>
          <a:p>
            <a:r>
              <a:rPr lang="ru-RU" dirty="0" smtClean="0"/>
              <a:t>Оценка медицинских колледжей для реорганизации в высшие медицинские колледжи</a:t>
            </a:r>
            <a:endParaRPr lang="fi-FI" dirty="0" smtClean="0"/>
          </a:p>
          <a:p>
            <a:r>
              <a:rPr lang="ru-RU" dirty="0" smtClean="0"/>
              <a:t>Совместная магистратура в области здравоохранения, расширенная</a:t>
            </a:r>
            <a:r>
              <a:rPr lang="fi-FI" dirty="0" smtClean="0"/>
              <a:t> </a:t>
            </a:r>
            <a:r>
              <a:rPr lang="ru-RU" dirty="0" smtClean="0"/>
              <a:t>сестринская</a:t>
            </a:r>
            <a:r>
              <a:rPr lang="fi-FI" dirty="0" smtClean="0"/>
              <a:t> </a:t>
            </a:r>
            <a:r>
              <a:rPr lang="ru-RU" dirty="0" smtClean="0"/>
              <a:t>практика с </a:t>
            </a:r>
            <a:r>
              <a:rPr lang="ru-RU" dirty="0" err="1" smtClean="0"/>
              <a:t>КазМУНО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6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992" y="296886"/>
            <a:ext cx="10274808" cy="823595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rgbClr val="FF0066"/>
                </a:solidFill>
              </a:rPr>
              <a:t>2. </a:t>
            </a:r>
            <a:r>
              <a:rPr lang="fi-FI" sz="3200" dirty="0" err="1" smtClean="0">
                <a:solidFill>
                  <a:srgbClr val="FF0066"/>
                </a:solidFill>
              </a:rPr>
              <a:t>Внедрение</a:t>
            </a:r>
            <a:r>
              <a:rPr lang="fi-FI" sz="3200" dirty="0" smtClean="0">
                <a:solidFill>
                  <a:srgbClr val="FF0066"/>
                </a:solidFill>
              </a:rPr>
              <a:t> SHIP </a:t>
            </a:r>
            <a:r>
              <a:rPr lang="fi-FI" sz="3200" dirty="0" err="1" smtClean="0">
                <a:solidFill>
                  <a:srgbClr val="FF0066"/>
                </a:solidFill>
              </a:rPr>
              <a:t>для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модернизации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системы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образования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медсестер</a:t>
            </a:r>
            <a:r>
              <a:rPr lang="en-US" sz="3200" dirty="0" smtClean="0">
                <a:solidFill>
                  <a:srgbClr val="FF0066"/>
                </a:solidFill>
              </a:rPr>
              <a:t> 2017-</a:t>
            </a:r>
            <a:endParaRPr lang="en-US" sz="3200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392" y="1268414"/>
            <a:ext cx="10274808" cy="46129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Модернизация системы сестринского образования – деятельность по проекту разделена на задачи</a:t>
            </a:r>
            <a:r>
              <a:rPr lang="en-US" dirty="0" smtClean="0"/>
              <a:t>: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Совершенствование системы </a:t>
            </a:r>
            <a:r>
              <a:rPr lang="ru-RU" dirty="0" smtClean="0"/>
              <a:t>подготовки специалистов сестринского дела</a:t>
            </a:r>
            <a:endParaRPr lang="fi-FI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Совершенствование образовательных программ </a:t>
            </a:r>
            <a:r>
              <a:rPr lang="ru-RU" dirty="0" smtClean="0"/>
              <a:t>подготовки специалистов сестринского дела</a:t>
            </a:r>
            <a:endParaRPr lang="fi-FI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Совершенствование профессиональной среды </a:t>
            </a:r>
            <a:r>
              <a:rPr lang="ru-RU" dirty="0" smtClean="0"/>
              <a:t>специалистов среднего звена</a:t>
            </a:r>
            <a:endParaRPr lang="fi-FI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Развитие институционализации </a:t>
            </a:r>
            <a:r>
              <a:rPr lang="ru-RU" dirty="0" smtClean="0"/>
              <a:t>клинической подготовки специалистов сестринского дела</a:t>
            </a:r>
            <a:endParaRPr lang="fi-FI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Разработка образовательных программ </a:t>
            </a:r>
            <a:r>
              <a:rPr lang="ru-RU" dirty="0" smtClean="0"/>
              <a:t>повышения квалификации преподавателей и медицинских сестер</a:t>
            </a:r>
            <a:r>
              <a:rPr lang="fi-FI" dirty="0" smtClean="0"/>
              <a:t> </a:t>
            </a:r>
            <a:endParaRPr lang="fi-FI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01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096" y="757276"/>
            <a:ext cx="10848276" cy="503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2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rgbClr val="FF0066"/>
                </a:solidFill>
              </a:rPr>
              <a:t>3. </a:t>
            </a:r>
            <a:r>
              <a:rPr lang="fi-FI" sz="3200" dirty="0" err="1" smtClean="0">
                <a:solidFill>
                  <a:srgbClr val="FF0066"/>
                </a:solidFill>
              </a:rPr>
              <a:t>Нормирование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основ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для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реформирования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сестринских</a:t>
            </a:r>
            <a:r>
              <a:rPr lang="fi-FI" sz="3200" dirty="0" smtClean="0">
                <a:solidFill>
                  <a:srgbClr val="FF0066"/>
                </a:solidFill>
              </a:rPr>
              <a:t> </a:t>
            </a:r>
            <a:r>
              <a:rPr lang="fi-FI" sz="3200" dirty="0" err="1" smtClean="0">
                <a:solidFill>
                  <a:srgbClr val="FF0066"/>
                </a:solidFill>
              </a:rPr>
              <a:t>услуг</a:t>
            </a:r>
            <a:r>
              <a:rPr lang="en-US" sz="3200" dirty="0" smtClean="0">
                <a:solidFill>
                  <a:srgbClr val="FF0066"/>
                </a:solidFill>
              </a:rPr>
              <a:t> </a:t>
            </a:r>
            <a:endParaRPr lang="en-US" sz="3200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/>
              <a:t>Совершенствование системы </a:t>
            </a:r>
            <a:r>
              <a:rPr lang="ru-RU" dirty="0"/>
              <a:t>подготовки специалистов сестринского дела</a:t>
            </a:r>
            <a:endParaRPr lang="fi-FI" dirty="0"/>
          </a:p>
          <a:p>
            <a:r>
              <a:rPr lang="ru-RU" dirty="0" smtClean="0"/>
              <a:t>Высшие медицинские колледжи </a:t>
            </a:r>
            <a:r>
              <a:rPr lang="ru-RU" dirty="0"/>
              <a:t>и медицинские колледжи </a:t>
            </a:r>
            <a:r>
              <a:rPr lang="ru-RU" dirty="0" smtClean="0"/>
              <a:t>должны разрабатывать </a:t>
            </a:r>
            <a:r>
              <a:rPr lang="ru-RU" dirty="0" err="1" smtClean="0"/>
              <a:t>силлабусы</a:t>
            </a:r>
            <a:r>
              <a:rPr lang="ru-RU" dirty="0" smtClean="0"/>
              <a:t>, чтобы реализовать учебные программы на основе компетенций, усилить потенциал преподавателей и сотрудничество с клинической практикой </a:t>
            </a:r>
            <a:endParaRPr lang="fi-FI" dirty="0" smtClean="0"/>
          </a:p>
          <a:p>
            <a:r>
              <a:rPr lang="ru-RU" dirty="0" smtClean="0"/>
              <a:t>Планы стратегического развития образовательных учреждений должны включать соответствующие мероприятия по реализации сестринских реформ и увеличению приема студентов сестринского дела на всех уровнях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923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1485</Words>
  <Application>Microsoft Office PowerPoint</Application>
  <PresentationFormat>Widescreen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Office-teema</vt:lpstr>
      <vt:lpstr>Этапы реформирования сестринской службы  в Республике Казахстан. </vt:lpstr>
      <vt:lpstr>Введение </vt:lpstr>
      <vt:lpstr>Определения в международной среде</vt:lpstr>
      <vt:lpstr>«Комплексный план развития сестринского дела Республики Казахстан до 2020 года»</vt:lpstr>
      <vt:lpstr>PowerPoint Presentation</vt:lpstr>
      <vt:lpstr>1.  Формирование современных сестринских услуг для Казахстана…- 2017</vt:lpstr>
      <vt:lpstr>2. Внедрение SHIP для модернизации системы образования медсестер 2017-</vt:lpstr>
      <vt:lpstr>PowerPoint Presentation</vt:lpstr>
      <vt:lpstr>3. Нормирование основ для реформирования сестринских услуг </vt:lpstr>
      <vt:lpstr>3. Нормирование основ для реформирования сестринских услуг  2. внедрение новой системы менеджмента в сд и сестринской документации  </vt:lpstr>
      <vt:lpstr>3. Нормирование основ для реформирования сестринских услуг  3. Совершенствование профессиональной среды специалистов среднего звена</vt:lpstr>
      <vt:lpstr>3. Нормирование основ для реформирования сестринских услуг  </vt:lpstr>
      <vt:lpstr>4. Путь к выполнению и дальнейшему развитию</vt:lpstr>
      <vt:lpstr>Содействие инновационному потенциалу высшего сестринского образования в условиях реформирования медицинских услуг – ProInCa 2017-2020</vt:lpstr>
      <vt:lpstr>Сценарий развития СД к 2040 разработанный участниками мастер класса </vt:lpstr>
      <vt:lpstr>PowerPoint Presentation</vt:lpstr>
    </vt:vector>
  </TitlesOfParts>
  <Company>JAMK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Kolu Tiia</dc:creator>
  <cp:lastModifiedBy>Heikkilä Johanna</cp:lastModifiedBy>
  <cp:revision>100</cp:revision>
  <dcterms:created xsi:type="dcterms:W3CDTF">2017-11-07T07:26:39Z</dcterms:created>
  <dcterms:modified xsi:type="dcterms:W3CDTF">2018-06-21T15:46:36Z</dcterms:modified>
</cp:coreProperties>
</file>